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70" r:id="rId3"/>
    <p:sldId id="276" r:id="rId4"/>
    <p:sldId id="286" r:id="rId5"/>
    <p:sldId id="271" r:id="rId6"/>
    <p:sldId id="986" r:id="rId7"/>
    <p:sldId id="987" r:id="rId8"/>
    <p:sldId id="260" r:id="rId9"/>
    <p:sldId id="977" r:id="rId10"/>
    <p:sldId id="978" r:id="rId11"/>
    <p:sldId id="965" r:id="rId12"/>
    <p:sldId id="975" r:id="rId13"/>
    <p:sldId id="265" r:id="rId14"/>
    <p:sldId id="261" r:id="rId15"/>
    <p:sldId id="976" r:id="rId16"/>
    <p:sldId id="974" r:id="rId17"/>
    <p:sldId id="979" r:id="rId18"/>
    <p:sldId id="281" r:id="rId19"/>
    <p:sldId id="282" r:id="rId20"/>
    <p:sldId id="878" r:id="rId21"/>
    <p:sldId id="852" r:id="rId22"/>
    <p:sldId id="734" r:id="rId23"/>
    <p:sldId id="738" r:id="rId24"/>
    <p:sldId id="735" r:id="rId25"/>
    <p:sldId id="877" r:id="rId26"/>
    <p:sldId id="963" r:id="rId27"/>
    <p:sldId id="964" r:id="rId28"/>
    <p:sldId id="871" r:id="rId29"/>
    <p:sldId id="966" r:id="rId30"/>
    <p:sldId id="872" r:id="rId31"/>
    <p:sldId id="967" r:id="rId32"/>
    <p:sldId id="873" r:id="rId33"/>
    <p:sldId id="883" r:id="rId34"/>
    <p:sldId id="267" r:id="rId35"/>
    <p:sldId id="264" r:id="rId36"/>
    <p:sldId id="981" r:id="rId37"/>
    <p:sldId id="969" r:id="rId38"/>
    <p:sldId id="984" r:id="rId39"/>
    <p:sldId id="266" r:id="rId40"/>
    <p:sldId id="263" r:id="rId41"/>
    <p:sldId id="973" r:id="rId42"/>
    <p:sldId id="982" r:id="rId43"/>
    <p:sldId id="983" r:id="rId44"/>
    <p:sldId id="269" r:id="rId45"/>
    <p:sldId id="970" r:id="rId46"/>
    <p:sldId id="972" r:id="rId47"/>
    <p:sldId id="296" r:id="rId48"/>
    <p:sldId id="1816" r:id="rId49"/>
    <p:sldId id="971" r:id="rId50"/>
    <p:sldId id="985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CC0D"/>
    <a:srgbClr val="D40050"/>
    <a:srgbClr val="EAE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0623" autoAdjust="0"/>
  </p:normalViewPr>
  <p:slideViewPr>
    <p:cSldViewPr snapToGrid="0">
      <p:cViewPr>
        <p:scale>
          <a:sx n="75" d="100"/>
          <a:sy n="75" d="100"/>
        </p:scale>
        <p:origin x="82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BE9ABC-DA8F-4B3E-9411-1411C5D18A4C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4051653A-BB2B-4A19-837D-C04B37139EB7}">
      <dgm:prSet phldrT="[Text]"/>
      <dgm:spPr>
        <a:solidFill>
          <a:srgbClr val="C1CC0D"/>
        </a:solidFill>
      </dgm:spPr>
      <dgm:t>
        <a:bodyPr/>
        <a:lstStyle/>
        <a:p>
          <a:r>
            <a:rPr lang="de-DE" dirty="0"/>
            <a:t>Layout wählen</a:t>
          </a:r>
        </a:p>
      </dgm:t>
    </dgm:pt>
    <dgm:pt modelId="{D44C89AA-4844-4AE7-8452-AA2FE3D7605A}" type="parTrans" cxnId="{A0F6DCF5-2F30-4F0D-B420-ACD3649961D1}">
      <dgm:prSet/>
      <dgm:spPr/>
      <dgm:t>
        <a:bodyPr/>
        <a:lstStyle/>
        <a:p>
          <a:endParaRPr lang="de-DE"/>
        </a:p>
      </dgm:t>
    </dgm:pt>
    <dgm:pt modelId="{BBE86C5F-09DD-415D-86D7-88EA778F78A7}" type="sibTrans" cxnId="{A0F6DCF5-2F30-4F0D-B420-ACD3649961D1}">
      <dgm:prSet/>
      <dgm:spPr/>
      <dgm:t>
        <a:bodyPr/>
        <a:lstStyle/>
        <a:p>
          <a:endParaRPr lang="de-DE"/>
        </a:p>
      </dgm:t>
    </dgm:pt>
    <dgm:pt modelId="{5B1F1FD1-1F3A-4106-BB52-D9A82B00A582}">
      <dgm:prSet phldrT="[Text]"/>
      <dgm:spPr>
        <a:solidFill>
          <a:srgbClr val="C1CC0D"/>
        </a:solidFill>
      </dgm:spPr>
      <dgm:t>
        <a:bodyPr/>
        <a:lstStyle/>
        <a:p>
          <a:r>
            <a:rPr lang="de-DE" dirty="0"/>
            <a:t>Begriffe suchen</a:t>
          </a:r>
        </a:p>
      </dgm:t>
    </dgm:pt>
    <dgm:pt modelId="{092AB153-14B6-4EB0-97A5-54C9F80337FD}" type="parTrans" cxnId="{8B237B3E-434D-49C5-9E20-17B0615A91C1}">
      <dgm:prSet/>
      <dgm:spPr/>
      <dgm:t>
        <a:bodyPr/>
        <a:lstStyle/>
        <a:p>
          <a:endParaRPr lang="de-DE"/>
        </a:p>
      </dgm:t>
    </dgm:pt>
    <dgm:pt modelId="{904F5ADA-9B23-425E-A41A-9F1834578176}" type="sibTrans" cxnId="{8B237B3E-434D-49C5-9E20-17B0615A91C1}">
      <dgm:prSet/>
      <dgm:spPr/>
      <dgm:t>
        <a:bodyPr/>
        <a:lstStyle/>
        <a:p>
          <a:endParaRPr lang="de-DE"/>
        </a:p>
      </dgm:t>
    </dgm:pt>
    <dgm:pt modelId="{E3FA5F01-9FC1-4A02-A4B9-7F1433DBCE94}">
      <dgm:prSet phldrT="[Text]"/>
      <dgm:spPr>
        <a:solidFill>
          <a:srgbClr val="C1CC0D"/>
        </a:solidFill>
      </dgm:spPr>
      <dgm:t>
        <a:bodyPr/>
        <a:lstStyle/>
        <a:p>
          <a:r>
            <a:rPr lang="de-DE" dirty="0"/>
            <a:t>Begriffe wählen</a:t>
          </a:r>
        </a:p>
      </dgm:t>
    </dgm:pt>
    <dgm:pt modelId="{2D48CA14-8157-4D05-986F-AEDECDCF540F}" type="parTrans" cxnId="{6EDB262C-49EA-4986-A449-99A56F783B86}">
      <dgm:prSet/>
      <dgm:spPr/>
      <dgm:t>
        <a:bodyPr/>
        <a:lstStyle/>
        <a:p>
          <a:endParaRPr lang="de-DE"/>
        </a:p>
      </dgm:t>
    </dgm:pt>
    <dgm:pt modelId="{F49C44A0-562C-46DD-BA91-819039006F0D}" type="sibTrans" cxnId="{6EDB262C-49EA-4986-A449-99A56F783B86}">
      <dgm:prSet/>
      <dgm:spPr/>
      <dgm:t>
        <a:bodyPr/>
        <a:lstStyle/>
        <a:p>
          <a:endParaRPr lang="de-DE"/>
        </a:p>
      </dgm:t>
    </dgm:pt>
    <dgm:pt modelId="{3212C50E-AE34-4FAB-B403-73130635577A}">
      <dgm:prSet phldrT="[Text]"/>
      <dgm:spPr>
        <a:solidFill>
          <a:srgbClr val="C1CC0D"/>
        </a:solidFill>
      </dgm:spPr>
      <dgm:t>
        <a:bodyPr/>
        <a:lstStyle/>
        <a:p>
          <a:r>
            <a:rPr lang="de-DE" dirty="0"/>
            <a:t>Seiten fertigstellen</a:t>
          </a:r>
        </a:p>
      </dgm:t>
    </dgm:pt>
    <dgm:pt modelId="{7BD67441-7476-4F2C-BC7F-CE0A74D9EE19}" type="parTrans" cxnId="{56DB70D5-5765-4D49-A337-15D57AFED9D1}">
      <dgm:prSet/>
      <dgm:spPr/>
      <dgm:t>
        <a:bodyPr/>
        <a:lstStyle/>
        <a:p>
          <a:endParaRPr lang="de-DE"/>
        </a:p>
      </dgm:t>
    </dgm:pt>
    <dgm:pt modelId="{69A41350-9985-4C4E-ABAE-5B733BB12331}" type="sibTrans" cxnId="{56DB70D5-5765-4D49-A337-15D57AFED9D1}">
      <dgm:prSet/>
      <dgm:spPr/>
      <dgm:t>
        <a:bodyPr/>
        <a:lstStyle/>
        <a:p>
          <a:endParaRPr lang="de-DE"/>
        </a:p>
      </dgm:t>
    </dgm:pt>
    <dgm:pt modelId="{D246A92C-8FBB-4B81-B5CD-ACE5BCFF7D11}" type="pres">
      <dgm:prSet presAssocID="{8ABE9ABC-DA8F-4B3E-9411-1411C5D18A4C}" presName="Name0" presStyleCnt="0">
        <dgm:presLayoutVars>
          <dgm:dir/>
          <dgm:resizeHandles val="exact"/>
        </dgm:presLayoutVars>
      </dgm:prSet>
      <dgm:spPr/>
    </dgm:pt>
    <dgm:pt modelId="{648CE4D7-E7FF-4C4A-8B97-9F96F8694BD6}" type="pres">
      <dgm:prSet presAssocID="{4051653A-BB2B-4A19-837D-C04B37139EB7}" presName="parTxOnly" presStyleLbl="node1" presStyleIdx="0" presStyleCnt="4">
        <dgm:presLayoutVars>
          <dgm:bulletEnabled val="1"/>
        </dgm:presLayoutVars>
      </dgm:prSet>
      <dgm:spPr/>
    </dgm:pt>
    <dgm:pt modelId="{59DD4E58-D752-4326-BC21-26B4E556D7F1}" type="pres">
      <dgm:prSet presAssocID="{BBE86C5F-09DD-415D-86D7-88EA778F78A7}" presName="parSpace" presStyleCnt="0"/>
      <dgm:spPr/>
    </dgm:pt>
    <dgm:pt modelId="{81C95606-10C9-46DE-9002-22B3D258ACC4}" type="pres">
      <dgm:prSet presAssocID="{5B1F1FD1-1F3A-4106-BB52-D9A82B00A582}" presName="parTxOnly" presStyleLbl="node1" presStyleIdx="1" presStyleCnt="4">
        <dgm:presLayoutVars>
          <dgm:bulletEnabled val="1"/>
        </dgm:presLayoutVars>
      </dgm:prSet>
      <dgm:spPr/>
    </dgm:pt>
    <dgm:pt modelId="{D5C54CC1-4DF6-4C41-8060-B9C9A43FE829}" type="pres">
      <dgm:prSet presAssocID="{904F5ADA-9B23-425E-A41A-9F1834578176}" presName="parSpace" presStyleCnt="0"/>
      <dgm:spPr/>
    </dgm:pt>
    <dgm:pt modelId="{7A17C067-DB18-46DE-95CD-060BFBBDB6CD}" type="pres">
      <dgm:prSet presAssocID="{E3FA5F01-9FC1-4A02-A4B9-7F1433DBCE94}" presName="parTxOnly" presStyleLbl="node1" presStyleIdx="2" presStyleCnt="4">
        <dgm:presLayoutVars>
          <dgm:bulletEnabled val="1"/>
        </dgm:presLayoutVars>
      </dgm:prSet>
      <dgm:spPr/>
    </dgm:pt>
    <dgm:pt modelId="{A2FBC325-4701-4D44-99DE-41FA0EBE019F}" type="pres">
      <dgm:prSet presAssocID="{F49C44A0-562C-46DD-BA91-819039006F0D}" presName="parSpace" presStyleCnt="0"/>
      <dgm:spPr/>
    </dgm:pt>
    <dgm:pt modelId="{26F21BA5-D3F9-4AEA-9B2B-AA5D157175B1}" type="pres">
      <dgm:prSet presAssocID="{3212C50E-AE34-4FAB-B403-73130635577A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6EDB262C-49EA-4986-A449-99A56F783B86}" srcId="{8ABE9ABC-DA8F-4B3E-9411-1411C5D18A4C}" destId="{E3FA5F01-9FC1-4A02-A4B9-7F1433DBCE94}" srcOrd="2" destOrd="0" parTransId="{2D48CA14-8157-4D05-986F-AEDECDCF540F}" sibTransId="{F49C44A0-562C-46DD-BA91-819039006F0D}"/>
    <dgm:cxn modelId="{8B237B3E-434D-49C5-9E20-17B0615A91C1}" srcId="{8ABE9ABC-DA8F-4B3E-9411-1411C5D18A4C}" destId="{5B1F1FD1-1F3A-4106-BB52-D9A82B00A582}" srcOrd="1" destOrd="0" parTransId="{092AB153-14B6-4EB0-97A5-54C9F80337FD}" sibTransId="{904F5ADA-9B23-425E-A41A-9F1834578176}"/>
    <dgm:cxn modelId="{9F6C1A64-8511-4841-9278-4AE4DCC79F9E}" type="presOf" srcId="{8ABE9ABC-DA8F-4B3E-9411-1411C5D18A4C}" destId="{D246A92C-8FBB-4B81-B5CD-ACE5BCFF7D11}" srcOrd="0" destOrd="0" presId="urn:microsoft.com/office/officeart/2005/8/layout/hChevron3"/>
    <dgm:cxn modelId="{93DC6E59-7919-4A7A-8C72-3DCF10E146B9}" type="presOf" srcId="{E3FA5F01-9FC1-4A02-A4B9-7F1433DBCE94}" destId="{7A17C067-DB18-46DE-95CD-060BFBBDB6CD}" srcOrd="0" destOrd="0" presId="urn:microsoft.com/office/officeart/2005/8/layout/hChevron3"/>
    <dgm:cxn modelId="{5F862C9D-3DE2-4A4A-856C-1B22C27F476C}" type="presOf" srcId="{4051653A-BB2B-4A19-837D-C04B37139EB7}" destId="{648CE4D7-E7FF-4C4A-8B97-9F96F8694BD6}" srcOrd="0" destOrd="0" presId="urn:microsoft.com/office/officeart/2005/8/layout/hChevron3"/>
    <dgm:cxn modelId="{5319F7B1-5B9D-41A5-B922-4A4391EB6F07}" type="presOf" srcId="{3212C50E-AE34-4FAB-B403-73130635577A}" destId="{26F21BA5-D3F9-4AEA-9B2B-AA5D157175B1}" srcOrd="0" destOrd="0" presId="urn:microsoft.com/office/officeart/2005/8/layout/hChevron3"/>
    <dgm:cxn modelId="{1EEA3DB2-20F4-4555-80B6-8BF5DD40730B}" type="presOf" srcId="{5B1F1FD1-1F3A-4106-BB52-D9A82B00A582}" destId="{81C95606-10C9-46DE-9002-22B3D258ACC4}" srcOrd="0" destOrd="0" presId="urn:microsoft.com/office/officeart/2005/8/layout/hChevron3"/>
    <dgm:cxn modelId="{56DB70D5-5765-4D49-A337-15D57AFED9D1}" srcId="{8ABE9ABC-DA8F-4B3E-9411-1411C5D18A4C}" destId="{3212C50E-AE34-4FAB-B403-73130635577A}" srcOrd="3" destOrd="0" parTransId="{7BD67441-7476-4F2C-BC7F-CE0A74D9EE19}" sibTransId="{69A41350-9985-4C4E-ABAE-5B733BB12331}"/>
    <dgm:cxn modelId="{A0F6DCF5-2F30-4F0D-B420-ACD3649961D1}" srcId="{8ABE9ABC-DA8F-4B3E-9411-1411C5D18A4C}" destId="{4051653A-BB2B-4A19-837D-C04B37139EB7}" srcOrd="0" destOrd="0" parTransId="{D44C89AA-4844-4AE7-8452-AA2FE3D7605A}" sibTransId="{BBE86C5F-09DD-415D-86D7-88EA778F78A7}"/>
    <dgm:cxn modelId="{C2167E9C-34F5-4679-898B-DC8E75D5AA8C}" type="presParOf" srcId="{D246A92C-8FBB-4B81-B5CD-ACE5BCFF7D11}" destId="{648CE4D7-E7FF-4C4A-8B97-9F96F8694BD6}" srcOrd="0" destOrd="0" presId="urn:microsoft.com/office/officeart/2005/8/layout/hChevron3"/>
    <dgm:cxn modelId="{11A12631-C13A-4462-9FC3-BC84690EDF8E}" type="presParOf" srcId="{D246A92C-8FBB-4B81-B5CD-ACE5BCFF7D11}" destId="{59DD4E58-D752-4326-BC21-26B4E556D7F1}" srcOrd="1" destOrd="0" presId="urn:microsoft.com/office/officeart/2005/8/layout/hChevron3"/>
    <dgm:cxn modelId="{7801DEF2-D8E7-499B-B98E-6C265FBA8ADD}" type="presParOf" srcId="{D246A92C-8FBB-4B81-B5CD-ACE5BCFF7D11}" destId="{81C95606-10C9-46DE-9002-22B3D258ACC4}" srcOrd="2" destOrd="0" presId="urn:microsoft.com/office/officeart/2005/8/layout/hChevron3"/>
    <dgm:cxn modelId="{B144BD40-B1ED-4116-B751-F5FEAEB12ED1}" type="presParOf" srcId="{D246A92C-8FBB-4B81-B5CD-ACE5BCFF7D11}" destId="{D5C54CC1-4DF6-4C41-8060-B9C9A43FE829}" srcOrd="3" destOrd="0" presId="urn:microsoft.com/office/officeart/2005/8/layout/hChevron3"/>
    <dgm:cxn modelId="{6B5D9C10-0A8E-4EFE-99DA-482BB6F62272}" type="presParOf" srcId="{D246A92C-8FBB-4B81-B5CD-ACE5BCFF7D11}" destId="{7A17C067-DB18-46DE-95CD-060BFBBDB6CD}" srcOrd="4" destOrd="0" presId="urn:microsoft.com/office/officeart/2005/8/layout/hChevron3"/>
    <dgm:cxn modelId="{895825D4-1F34-4266-A7A8-576CE1E4CFE4}" type="presParOf" srcId="{D246A92C-8FBB-4B81-B5CD-ACE5BCFF7D11}" destId="{A2FBC325-4701-4D44-99DE-41FA0EBE019F}" srcOrd="5" destOrd="0" presId="urn:microsoft.com/office/officeart/2005/8/layout/hChevron3"/>
    <dgm:cxn modelId="{1922BE3F-3ACD-4C72-A359-79553E441BEB}" type="presParOf" srcId="{D246A92C-8FBB-4B81-B5CD-ACE5BCFF7D11}" destId="{26F21BA5-D3F9-4AEA-9B2B-AA5D157175B1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CE4D7-E7FF-4C4A-8B97-9F96F8694BD6}">
      <dsp:nvSpPr>
        <dsp:cNvPr id="0" name=""/>
        <dsp:cNvSpPr/>
      </dsp:nvSpPr>
      <dsp:spPr>
        <a:xfrm>
          <a:off x="3080" y="1557466"/>
          <a:ext cx="3091011" cy="1236404"/>
        </a:xfrm>
        <a:prstGeom prst="homePlate">
          <a:avLst/>
        </a:prstGeom>
        <a:solidFill>
          <a:srgbClr val="C1CC0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Layout wählen</a:t>
          </a:r>
        </a:p>
      </dsp:txBody>
      <dsp:txXfrm>
        <a:off x="3080" y="1557466"/>
        <a:ext cx="2781910" cy="1236404"/>
      </dsp:txXfrm>
    </dsp:sp>
    <dsp:sp modelId="{81C95606-10C9-46DE-9002-22B3D258ACC4}">
      <dsp:nvSpPr>
        <dsp:cNvPr id="0" name=""/>
        <dsp:cNvSpPr/>
      </dsp:nvSpPr>
      <dsp:spPr>
        <a:xfrm>
          <a:off x="2475889" y="1557466"/>
          <a:ext cx="3091011" cy="1236404"/>
        </a:xfrm>
        <a:prstGeom prst="chevron">
          <a:avLst/>
        </a:prstGeom>
        <a:solidFill>
          <a:srgbClr val="C1CC0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Begriffe suchen</a:t>
          </a:r>
        </a:p>
      </dsp:txBody>
      <dsp:txXfrm>
        <a:off x="3094091" y="1557466"/>
        <a:ext cx="1854607" cy="1236404"/>
      </dsp:txXfrm>
    </dsp:sp>
    <dsp:sp modelId="{7A17C067-DB18-46DE-95CD-060BFBBDB6CD}">
      <dsp:nvSpPr>
        <dsp:cNvPr id="0" name=""/>
        <dsp:cNvSpPr/>
      </dsp:nvSpPr>
      <dsp:spPr>
        <a:xfrm>
          <a:off x="4948698" y="1557466"/>
          <a:ext cx="3091011" cy="1236404"/>
        </a:xfrm>
        <a:prstGeom prst="chevron">
          <a:avLst/>
        </a:prstGeom>
        <a:solidFill>
          <a:srgbClr val="C1CC0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Begriffe wählen</a:t>
          </a:r>
        </a:p>
      </dsp:txBody>
      <dsp:txXfrm>
        <a:off x="5566900" y="1557466"/>
        <a:ext cx="1854607" cy="1236404"/>
      </dsp:txXfrm>
    </dsp:sp>
    <dsp:sp modelId="{26F21BA5-D3F9-4AEA-9B2B-AA5D157175B1}">
      <dsp:nvSpPr>
        <dsp:cNvPr id="0" name=""/>
        <dsp:cNvSpPr/>
      </dsp:nvSpPr>
      <dsp:spPr>
        <a:xfrm>
          <a:off x="7421507" y="1557466"/>
          <a:ext cx="3091011" cy="1236404"/>
        </a:xfrm>
        <a:prstGeom prst="chevron">
          <a:avLst/>
        </a:prstGeom>
        <a:solidFill>
          <a:srgbClr val="C1CC0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Seiten fertigstellen</a:t>
          </a:r>
        </a:p>
      </dsp:txBody>
      <dsp:txXfrm>
        <a:off x="8039709" y="1557466"/>
        <a:ext cx="1854607" cy="1236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A31BF-F1F6-4CA2-9FD9-9773ABC12BA8}" type="datetimeFigureOut">
              <a:rPr lang="de-DE" smtClean="0"/>
              <a:t>30.01.2026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F13E9-B373-44BF-A1AE-AFD965DF6B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859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aedalogis.com/material-werkstatt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aedalogis.com/computerspiel-werkstatt" TargetMode="External"/><Relationship Id="rId5" Type="http://schemas.openxmlformats.org/officeDocument/2006/relationships/hyperlink" Target="https://paedalogis.com/screening-werkstatt" TargetMode="External"/><Relationship Id="rId4" Type="http://schemas.openxmlformats.org/officeDocument/2006/relationships/hyperlink" Target="https://paedalogis.com/spiel-werkstatt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Zabulo</a:t>
            </a:r>
            <a:r>
              <a:rPr lang="de-DE" dirty="0"/>
              <a:t> verfügt über ca. </a:t>
            </a:r>
            <a:r>
              <a:rPr lang="de-DE" b="1" dirty="0"/>
              <a:t>1700 hochwertige Bilder</a:t>
            </a:r>
            <a:r>
              <a:rPr lang="de-DE" dirty="0"/>
              <a:t> zu den häufigsten Begriffen der Kindersprache (ermittelt über die Analyse diverser Kindersprachkorpora).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/>
              <a:t>Linguistisch fundierte Suchfunktionen</a:t>
            </a:r>
            <a:r>
              <a:rPr lang="de-DE" dirty="0"/>
              <a:t> unterstützen Sie dabei, schnell geeignete Begriffe zu finden.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In den vier Werkstätten der </a:t>
            </a:r>
            <a:r>
              <a:rPr lang="de-DE" b="1" dirty="0"/>
              <a:t>Material-Werkstatt</a:t>
            </a:r>
            <a:r>
              <a:rPr lang="de-DE" dirty="0"/>
              <a:t>, der </a:t>
            </a:r>
            <a:r>
              <a:rPr lang="de-DE" b="1" dirty="0"/>
              <a:t>Spiel-Werkstatt</a:t>
            </a:r>
            <a:r>
              <a:rPr lang="de-DE" dirty="0"/>
              <a:t>, der </a:t>
            </a:r>
            <a:r>
              <a:rPr lang="de-DE" b="1" dirty="0"/>
              <a:t>Screening-Werkstatt</a:t>
            </a:r>
            <a:r>
              <a:rPr lang="de-DE" dirty="0"/>
              <a:t> und der </a:t>
            </a:r>
            <a:r>
              <a:rPr lang="de-DE" b="1" dirty="0"/>
              <a:t>Computerspiel-Werkstatt</a:t>
            </a:r>
            <a:r>
              <a:rPr lang="de-DE" dirty="0"/>
              <a:t> können Sie die gefundenen Begriffe mittels diverser Layout- und Spiel-Vorlagen binnen Sekunden zu individuellen Lernmaterialien kombinieren und so Ihre Ideen verwirklichen.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F13E9-B373-44BF-A1AE-AFD965DF6B4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44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Überprüfen-Haken anklicken: Richtig – Gelegenheit, um nochmal darüber zu sprechen (Metasprache)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Dann muss man nochmal klicken, damit es weitergeht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Hintergrund: Gelegenheit geben, nochmal über das Geübte zu sprechen, nochmal in Ruhe das Richtige ansehen!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F13E9-B373-44BF-A1AE-AFD965DF6B44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040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Kreativ werden – Zeit sparen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F13E9-B373-44BF-A1AE-AFD965DF6B44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86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4 Werkstätten</a:t>
            </a:r>
          </a:p>
          <a:p>
            <a:r>
              <a:rPr lang="de-DE" b="1" dirty="0">
                <a:hlinkClick r:id="rId3"/>
              </a:rPr>
              <a:t>Material-Werkstatt</a:t>
            </a:r>
            <a:r>
              <a:rPr lang="de-DE" b="1" dirty="0"/>
              <a:t>:</a:t>
            </a:r>
            <a:r>
              <a:rPr lang="de-DE" dirty="0"/>
              <a:t> Erstellen Sie Lehr- und Lernmaterialien aus Papier und drucken Sie diese aus. </a:t>
            </a:r>
          </a:p>
          <a:p>
            <a:r>
              <a:rPr lang="de-DE" b="1" dirty="0">
                <a:hlinkClick r:id="rId4"/>
              </a:rPr>
              <a:t>Spiel-Werkstatt</a:t>
            </a:r>
            <a:r>
              <a:rPr lang="de-DE" b="1" dirty="0"/>
              <a:t>:</a:t>
            </a:r>
            <a:r>
              <a:rPr lang="de-DE" dirty="0"/>
              <a:t> Erstellen Sie Würfel-, Karten- und Geschicklichkeitsspiele aus Papier und drucken Sie diese aus. </a:t>
            </a:r>
          </a:p>
          <a:p>
            <a:r>
              <a:rPr lang="de-DE" b="1" dirty="0">
                <a:hlinkClick r:id="rId5"/>
              </a:rPr>
              <a:t>Screening-Werkstatt</a:t>
            </a:r>
            <a:r>
              <a:rPr lang="de-DE" b="1" dirty="0"/>
              <a:t>:</a:t>
            </a:r>
            <a:r>
              <a:rPr lang="de-DE" dirty="0"/>
              <a:t> Erstellen Sie informelle Screenings und Tests, ebenfalls auf Papier zum Ausdrucken. </a:t>
            </a:r>
          </a:p>
          <a:p>
            <a:r>
              <a:rPr lang="de-DE" b="1" dirty="0">
                <a:hlinkClick r:id="rId6"/>
              </a:rPr>
              <a:t>Computerspiel-Werkstatt</a:t>
            </a:r>
            <a:r>
              <a:rPr lang="de-DE" b="1" dirty="0"/>
              <a:t>:</a:t>
            </a:r>
            <a:r>
              <a:rPr lang="de-DE" dirty="0"/>
              <a:t> Erstellen Sie eigene Computerspiele (kleine Lernprogramme oder Apps), mit denen Ihre Schüler oder Klienten direkt am Computer üben können.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F13E9-B373-44BF-A1AE-AFD965DF6B4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039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Und das Beste: Alle vier Werkstätten arbeiten zusammen! Wenn Sie in einer der Werkstätten Items bzw. Begriffe ausgewählt haben, werden diese beim Wechseln der Werkstätte übernommen und Sie können mit Ihrem </a:t>
            </a:r>
            <a:r>
              <a:rPr lang="de-DE" dirty="0" err="1"/>
              <a:t>Itemset</a:t>
            </a:r>
            <a:r>
              <a:rPr lang="de-DE" dirty="0"/>
              <a:t> weitergestalten. In Sekundenschnelle wird auf diese Weise z.B. das mit der </a:t>
            </a:r>
            <a:r>
              <a:rPr lang="de-DE" dirty="0" err="1"/>
              <a:t>zabulo</a:t>
            </a:r>
            <a:r>
              <a:rPr lang="de-DE" dirty="0"/>
              <a:t> Material-Werkstatt erstellte Arbeitsblatt in der Screening-Werkstatt zum Test oder in der Computerspiel-Werkstatt zum Computerspiel, mit dem Ihre Schüler oder Klienten dann direkt am Computer lernen können.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F13E9-B373-44BF-A1AE-AFD965DF6B4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45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Aber auch innerhalb der Werkstatt: In Sekundenschnelle wird aus den Bild-Wortkarten ein Arbeitsblatt oder ein Lernspiel!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F13E9-B373-44BF-A1AE-AFD965DF6B4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848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938480" y="5266340"/>
            <a:ext cx="5156608" cy="30126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B11EB-DC0D-4255-8F0E-9F2FBFB0533F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376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938480" y="5266340"/>
            <a:ext cx="5156608" cy="301261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7B11EB-DC0D-4255-8F0E-9F2FBFB0533F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4429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1" dirty="0"/>
              <a:t>Als Spielstein dient ein Lupenzauber-Spielstein, bzw. eine "Plastikdose mit Lupendeckel", wie sie im geologischen Fachhandel erhältlich ist (eine Art Lupenglas; bitte im Internet nach "Plastikdose mit Lupendeckel" suchen, dann erscheinen einige Shops mit Bestellmöglichkeit). In die Dose wird ein roter, transparenter Plastikchip gelegt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i="1" dirty="0"/>
              <a:t>Der Lupendeckel vergrößert die Rechtschreibbesonderheit nochmal und lässt sie ins Auge springen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F13E9-B373-44BF-A1AE-AFD965DF6B4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570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F13E9-B373-44BF-A1AE-AFD965DF6B4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83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Falsche Begriffe werden noch einmal eingefordert</a:t>
            </a:r>
          </a:p>
          <a:p>
            <a:r>
              <a:rPr lang="de-DE" dirty="0"/>
              <a:t>Neutrales Feedback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F13E9-B373-44BF-A1AE-AFD965DF6B44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239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18B169-E155-45FE-83F4-8B575F194F61}" type="datetime1">
              <a:rPr lang="de-DE" smtClean="0"/>
              <a:t>30.01.2026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882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303C19-F9C8-4DA8-813B-5858D7680861}" type="datetime1">
              <a:rPr lang="de-DE" smtClean="0"/>
              <a:t>30.01.2026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572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EF4C5A-AF86-4302-8691-FBEA3161C5C9}" type="datetime1">
              <a:rPr lang="de-DE" smtClean="0"/>
              <a:t>30.01.2026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94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99C50-12C9-44B8-89C8-D6C3590E50E4}" type="datetime1">
              <a:rPr lang="de-DE" smtClean="0"/>
              <a:t>30.01.2026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24000" y="-171000"/>
            <a:ext cx="12216000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268999"/>
            <a:ext cx="9144000" cy="2240963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130597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1"/>
            <a:ext cx="11520000" cy="1268999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629000"/>
            <a:ext cx="11520000" cy="4482125"/>
          </a:xfrm>
        </p:spPr>
        <p:txBody>
          <a:bodyPr/>
          <a:lstStyle>
            <a:lvl1pPr marL="449263" indent="-449263"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8374-386B-4F13-89DB-0E31407907B1}" type="datetime1">
              <a:rPr lang="de-DE" smtClean="0"/>
              <a:t>30.01.2026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89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24000" y="1229672"/>
            <a:ext cx="12240000" cy="52706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1"/>
            <a:ext cx="11520000" cy="1268999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6000" y="1629000"/>
            <a:ext cx="11520000" cy="4482125"/>
          </a:xfrm>
        </p:spPr>
        <p:txBody>
          <a:bodyPr/>
          <a:lstStyle>
            <a:lvl1pPr marL="449263" indent="-449263"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6C096-1266-418E-B3E0-8C4B27F10DDF}" type="datetime1">
              <a:rPr lang="de-DE" smtClean="0"/>
              <a:t>30.01.2026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054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2715A-920E-4603-9BB2-B1B63E54A0D7}" type="datetime1">
              <a:rPr lang="de-DE" smtClean="0"/>
              <a:t>30.01.2026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-24000" y="-171000"/>
            <a:ext cx="12240000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0741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6000" y="1484874"/>
            <a:ext cx="5760000" cy="4968252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0" y="1484874"/>
            <a:ext cx="5760000" cy="496825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C264-3D59-42E8-B634-1D0583982EB7}" type="datetime1">
              <a:rPr lang="de-DE" smtClean="0"/>
              <a:t>30.01.2026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546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11164"/>
            <a:ext cx="11520000" cy="1257836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6000" y="1362649"/>
            <a:ext cx="5661576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6000" y="2186561"/>
            <a:ext cx="5661576" cy="400310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372174"/>
            <a:ext cx="5683800" cy="8048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186561"/>
            <a:ext cx="5683800" cy="400310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618A5-3D0A-42D1-BD0C-D5DA1BAAB49C}" type="datetime1">
              <a:rPr lang="de-DE" smtClean="0"/>
              <a:t>30.01.2026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35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F33C-A47D-4410-92F8-F3FB5E7D77CD}" type="datetime1">
              <a:rPr lang="de-DE" smtClean="0"/>
              <a:t>30.01.2026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822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FD55C-A6D0-484D-B15A-9806573E0932}" type="datetime1">
              <a:rPr lang="de-DE" smtClean="0"/>
              <a:t>30.01.2026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-24000" y="-171000"/>
            <a:ext cx="12216000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2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58B7DD-A388-488D-83FB-662ED95867D2}" type="datetime1">
              <a:rPr lang="de-DE" smtClean="0"/>
              <a:t>30.01.2026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970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6D80C-3BC5-4612-A776-903B47342DC5}" type="datetime1">
              <a:rPr lang="de-DE" smtClean="0"/>
              <a:t>30.01.2026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Rechteck 4"/>
          <p:cNvSpPr/>
          <p:nvPr userDrawn="1"/>
        </p:nvSpPr>
        <p:spPr>
          <a:xfrm>
            <a:off x="-24000" y="-171000"/>
            <a:ext cx="12216000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3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-24000" y="-171000"/>
            <a:ext cx="12960000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 userDrawn="1"/>
        </p:nvSpPr>
        <p:spPr>
          <a:xfrm>
            <a:off x="-24000" y="6309000"/>
            <a:ext cx="12240000" cy="54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548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69108" cy="6550191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63390-07B4-41C2-BD61-23878698F4E5}" type="datetime1">
              <a:rPr lang="de-DE" smtClean="0"/>
              <a:t>30.01.2026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2677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11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10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0" y="-31750"/>
            <a:ext cx="12192000" cy="653960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F8F74-EBD4-4FCA-8472-E3843D0B4597}" type="datetime1">
              <a:rPr lang="de-DE" smtClean="0"/>
              <a:t>30.01.2026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4257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51156" y="-16756"/>
            <a:ext cx="12243155" cy="1645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C7FAD-EA0C-426D-B05D-3F48499AFCA6}" type="datetime1">
              <a:rPr lang="de-DE" smtClean="0"/>
              <a:t>30.01.2026</a:t>
            </a:fld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-24000" y="5949000"/>
            <a:ext cx="12216000" cy="90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8141209" y="0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3547" y="457201"/>
            <a:ext cx="3342453" cy="4051800"/>
          </a:xfrm>
        </p:spPr>
        <p:txBody>
          <a:bodyPr anchor="ctr" anchorCtr="0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13547" y="4509001"/>
            <a:ext cx="3342453" cy="135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51155" y="-10584"/>
            <a:ext cx="8124275" cy="68685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12212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-51156" y="-16756"/>
            <a:ext cx="12243155" cy="52457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3D39-7638-453C-B937-DF9AE51B81B6}" type="datetime1">
              <a:rPr lang="de-DE" smtClean="0"/>
              <a:t>30.01.2026</a:t>
            </a:fld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-24000" y="-16756"/>
            <a:ext cx="12216000" cy="68747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8141209" y="0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3547" y="457201"/>
            <a:ext cx="3342453" cy="4051800"/>
          </a:xfrm>
        </p:spPr>
        <p:txBody>
          <a:bodyPr anchor="ctr" anchorCtr="0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13547" y="4509001"/>
            <a:ext cx="3342453" cy="135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60652" y="0"/>
            <a:ext cx="8201861" cy="68685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98338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9266"/>
          </a:xfrm>
          <a:prstGeom prst="rect">
            <a:avLst/>
          </a:prstGeom>
        </p:spPr>
      </p:pic>
      <p:sp>
        <p:nvSpPr>
          <p:cNvPr id="9" name="Rectangle 7"/>
          <p:cNvSpPr/>
          <p:nvPr userDrawn="1"/>
        </p:nvSpPr>
        <p:spPr>
          <a:xfrm>
            <a:off x="8141209" y="0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3547" y="457201"/>
            <a:ext cx="3342453" cy="4051800"/>
          </a:xfrm>
        </p:spPr>
        <p:txBody>
          <a:bodyPr anchor="ctr" anchorCtr="0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13547" y="4509001"/>
            <a:ext cx="3342453" cy="13599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-12191" y="0"/>
            <a:ext cx="8077201" cy="6848026"/>
          </a:xfrm>
          <a:noFill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1345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4067726" y="-1"/>
            <a:ext cx="8124274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D1B13-CC34-4F80-BD97-78BE6B22441F}" type="datetime1">
              <a:rPr lang="de-DE" smtClean="0"/>
              <a:t>30.01.2026</a:t>
            </a:fld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-36337" y="-1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1" y="457200"/>
            <a:ext cx="3614446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36001" y="2057400"/>
            <a:ext cx="361444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4003718" y="-1"/>
            <a:ext cx="64008" cy="6864172"/>
          </a:xfrm>
          <a:prstGeom prst="rect">
            <a:avLst/>
          </a:prstGeom>
          <a:solidFill>
            <a:srgbClr val="0A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7725" y="-6172"/>
            <a:ext cx="8124275" cy="6848026"/>
          </a:xfrm>
          <a:noFill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428914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4067726" y="-1"/>
            <a:ext cx="8124274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A854A-52BA-4788-8231-5D29B3DC3DD1}" type="datetime1">
              <a:rPr lang="de-DE" smtClean="0"/>
              <a:t>30.01.2026</a:t>
            </a:fld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-36337" y="-1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1" y="457200"/>
            <a:ext cx="3614446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36001" y="2057400"/>
            <a:ext cx="361444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4003718" y="-1"/>
            <a:ext cx="64008" cy="6864172"/>
          </a:xfrm>
          <a:prstGeom prst="rect">
            <a:avLst/>
          </a:prstGeom>
          <a:solidFill>
            <a:srgbClr val="0A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7725" y="0"/>
            <a:ext cx="8124275" cy="6848026"/>
          </a:xfrm>
          <a:noFill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4021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A2D4E4-C4A7-4A8A-92F2-DFB7173F05F7}" type="datetime1">
              <a:rPr lang="de-DE" smtClean="0"/>
              <a:t>30.01.2026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967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2675" y="-12548"/>
            <a:ext cx="12192000" cy="6889266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29761-FAAF-459F-A32C-4E64FFA168B9}" type="datetime1">
              <a:rPr lang="de-DE" smtClean="0"/>
              <a:t>30.01.2026</a:t>
            </a:fld>
            <a:endParaRPr lang="de-DE"/>
          </a:p>
        </p:txBody>
      </p:sp>
      <p:sp>
        <p:nvSpPr>
          <p:cNvPr id="9" name="Rectangle 7"/>
          <p:cNvSpPr/>
          <p:nvPr userDrawn="1"/>
        </p:nvSpPr>
        <p:spPr>
          <a:xfrm>
            <a:off x="-36337" y="-1"/>
            <a:ext cx="4050791" cy="6864172"/>
          </a:xfrm>
          <a:prstGeom prst="rect">
            <a:avLst/>
          </a:prstGeom>
          <a:solidFill>
            <a:srgbClr val="1628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1" y="457200"/>
            <a:ext cx="3614446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36001" y="2057400"/>
            <a:ext cx="3614446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Rectangle 8"/>
          <p:cNvSpPr/>
          <p:nvPr userDrawn="1"/>
        </p:nvSpPr>
        <p:spPr>
          <a:xfrm>
            <a:off x="4003718" y="-1"/>
            <a:ext cx="64008" cy="6864172"/>
          </a:xfrm>
          <a:prstGeom prst="rect">
            <a:avLst/>
          </a:prstGeom>
          <a:solidFill>
            <a:srgbClr val="0A6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93773" y="16145"/>
            <a:ext cx="8290902" cy="6848026"/>
          </a:xfrm>
          <a:noFill/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53904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269000"/>
            <a:ext cx="518318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5396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0" y="2869199"/>
            <a:ext cx="5183188" cy="367040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FF092-052F-4E42-9868-7374469156EF}" type="datetime1">
              <a:rPr lang="de-DE" smtClean="0"/>
              <a:t>30.01.2026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089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AFD9-EE86-4CEA-9EE5-40DBD734DA44}" type="datetime1">
              <a:rPr lang="de-DE" smtClean="0"/>
              <a:t>30.01.2026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90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1268999"/>
            <a:ext cx="2628900" cy="490796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268999"/>
            <a:ext cx="7734300" cy="4907963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96DB-EBF8-4813-ACFF-2EC1ABA0FFC4}" type="datetime1">
              <a:rPr lang="de-DE" smtClean="0"/>
              <a:t>30.01.2026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Karin Reber, http://www.karin-reber.de - Bilder aus zabulo,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FDA20-3A5E-42C8-9E61-ECB252C2BD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5563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361E54-4EE8-4E84-A9A0-7C256E39D68C}" type="datetime1">
              <a:rPr lang="de-DE" smtClean="0"/>
              <a:t>30.01.2026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76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64310-0273-44DE-81DA-5957240B2103}" type="datetime1">
              <a:rPr lang="de-DE" smtClean="0"/>
              <a:t>30.01.2026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548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1BF47D-15EE-4769-BAD7-38AB2CC92127}" type="datetime1">
              <a:rPr lang="de-DE" smtClean="0"/>
              <a:t>30.01.2026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29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972AF4-6B55-40BA-BB61-1D16574DDB85}" type="datetime1">
              <a:rPr lang="de-DE" smtClean="0"/>
              <a:t>30.01.2026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46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666BFD-EC62-42B5-8D03-81D1C3ED57DA}" type="datetime1">
              <a:rPr lang="de-DE" smtClean="0"/>
              <a:t>30.01.2026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33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5071D0-C66E-4E75-BF39-4CE82D2DCF0E}" type="datetime1">
              <a:rPr lang="de-DE" smtClean="0"/>
              <a:t>30.01.2026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2253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51429" y="6356350"/>
            <a:ext cx="93617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Bilder und Screenshots aus zabulo - http://www.paedalogis.com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D1717-529F-40CD-B6FF-08F0D2C024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187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 flipH="1">
            <a:off x="0" y="-1"/>
            <a:ext cx="12188840" cy="12657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/>
          <p:cNvSpPr/>
          <p:nvPr userDrawn="1"/>
        </p:nvSpPr>
        <p:spPr>
          <a:xfrm>
            <a:off x="1" y="6539608"/>
            <a:ext cx="12192000" cy="31839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36000" y="-14199"/>
            <a:ext cx="11520000" cy="12578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6000" y="1629000"/>
            <a:ext cx="11520000" cy="4840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36000" y="6539608"/>
            <a:ext cx="1800000" cy="297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2C3B136-FB25-4EA9-A6EF-95265A9FCA73}" type="datetime1">
              <a:rPr lang="de-DE" smtClean="0"/>
              <a:t>30.01.2026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496000" y="6550191"/>
            <a:ext cx="7200000" cy="297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Dr. Karin Reber, http://www.karin-reber.de - Bilder aus zabulo, http://www.paedalogis.com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056000" y="6550191"/>
            <a:ext cx="1800000" cy="297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DEFDA20-3A5E-42C8-9E61-ECB252C2BDD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4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Calibri" panose="020F0502020204030204" pitchFamily="34" charset="0"/>
        <a:buChar char="●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635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●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62063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●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625" indent="-3492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47888" indent="-347663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Calibri" panose="020F0502020204030204" pitchFamily="34" charset="0"/>
        <a:buChar char="●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12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e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1.jpe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70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all-kunststoffhandel.de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11" Type="http://schemas.openxmlformats.org/officeDocument/2006/relationships/image" Target="../media/image101.jpg"/><Relationship Id="rId5" Type="http://schemas.openxmlformats.org/officeDocument/2006/relationships/image" Target="../media/image95.jpg"/><Relationship Id="rId10" Type="http://schemas.openxmlformats.org/officeDocument/2006/relationships/image" Target="../media/image100.jpg"/><Relationship Id="rId4" Type="http://schemas.openxmlformats.org/officeDocument/2006/relationships/image" Target="../media/image94.jpg"/><Relationship Id="rId9" Type="http://schemas.openxmlformats.org/officeDocument/2006/relationships/image" Target="../media/image9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paedalogis.com/zabulo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apple.com/de/app/zabulo/id1428700761" TargetMode="External"/><Relationship Id="rId2" Type="http://schemas.openxmlformats.org/officeDocument/2006/relationships/hyperlink" Target="https://paedalogis.com/tablet-werkstat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leaschulz.com/diklusion/diklusive-lernwelten/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paedalogis.com/wp-content/uploads/2021/07/mitSprache_2_21_Beitrag_Reber_web.pdf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edalogis.com/images/publikationen/Reber_Kirch_2014_Richtig_schreiben_lernen.pdf" TargetMode="External"/><Relationship Id="rId3" Type="http://schemas.openxmlformats.org/officeDocument/2006/relationships/hyperlink" Target="https://leaschulz.com/diklusion/diklusive-lernwelten/" TargetMode="External"/><Relationship Id="rId7" Type="http://schemas.openxmlformats.org/officeDocument/2006/relationships/hyperlink" Target="https://dgs-ev.de/fileadmin/Fachpublikationen/PS_4-2013/ps4_2013.pdf" TargetMode="External"/><Relationship Id="rId2" Type="http://schemas.openxmlformats.org/officeDocument/2006/relationships/hyperlink" Target="https://visual-books.com/diklus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gs-ev.de/fileadmin/Fachpublikationen/PS_4-2013/Reber_Kirch_Rechtschreibunterricht_ps_2013_04.pdf" TargetMode="External"/><Relationship Id="rId5" Type="http://schemas.openxmlformats.org/officeDocument/2006/relationships/hyperlink" Target="https://dgs-ev.de/fileadmin/Fachpublikationen/PS_4-2013/Heft_4-2013_42-45_Reber_Kirch_Richtig-schreiben-lernen.pdf" TargetMode="External"/><Relationship Id="rId10" Type="http://schemas.openxmlformats.org/officeDocument/2006/relationships/hyperlink" Target="https://apps.apple.com/us/app/zabulo/id1428700761" TargetMode="External"/><Relationship Id="rId4" Type="http://schemas.openxmlformats.org/officeDocument/2006/relationships/hyperlink" Target="https://paedalogis.com/wp-content/uploads/2021/07/mitSprache_2_21_Beitrag_Reber_web.pdf" TargetMode="External"/><Relationship Id="rId9" Type="http://schemas.openxmlformats.org/officeDocument/2006/relationships/hyperlink" Target="http://www.paedalogis.com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@paedalogis.com" TargetMode="External"/><Relationship Id="rId2" Type="http://schemas.openxmlformats.org/officeDocument/2006/relationships/hyperlink" Target="http://www.paedalogis.com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527"/>
            <a:ext cx="7246374" cy="263468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55" y="345259"/>
            <a:ext cx="5703147" cy="335554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65" y="3513868"/>
            <a:ext cx="436280" cy="4153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72" y="3078846"/>
            <a:ext cx="436280" cy="41539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95" y="2640777"/>
            <a:ext cx="436280" cy="4153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D831D35-C7CC-7815-EE79-66820269FCC1}"/>
              </a:ext>
            </a:extLst>
          </p:cNvPr>
          <p:cNvSpPr txBox="1"/>
          <p:nvPr/>
        </p:nvSpPr>
        <p:spPr>
          <a:xfrm>
            <a:off x="10386121" y="6488668"/>
            <a:ext cx="180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Version 2.0, 2026</a:t>
            </a:r>
          </a:p>
        </p:txBody>
      </p:sp>
    </p:spTree>
    <p:extLst>
      <p:ext uri="{BB962C8B-B14F-4D97-AF65-F5344CB8AC3E}">
        <p14:creationId xmlns:p14="http://schemas.microsoft.com/office/powerpoint/2010/main" val="23818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2.70833E-6 0.00023 L -0.00872 -0.0007 C -0.0164 -0.00116 -0.02057 -0.00116 -0.02786 -0.00186 C -0.03554 -0.00255 -0.04362 -0.00278 -0.05117 -0.00417 C -0.06054 -0.00602 -0.06979 -0.00718 -0.07877 -0.0095 C -0.08086 -0.01019 -0.08281 -0.01088 -0.08476 -0.01135 C -0.08659 -0.01181 -0.08841 -0.01204 -0.0901 -0.0125 C -0.09179 -0.0132 -0.09349 -0.01389 -0.09531 -0.01436 C -0.09726 -0.01482 -0.09935 -0.01505 -0.1013 -0.01551 C -0.10312 -0.01598 -0.10481 -0.0169 -0.10638 -0.01737 C -0.11054 -0.01875 -0.11445 -0.01991 -0.11849 -0.02084 C -0.122 -0.02176 -0.12552 -0.02246 -0.12903 -0.02338 C -0.1362 -0.02524 -0.1401 -0.02709 -0.14713 -0.02917 C -0.14909 -0.02987 -0.15104 -0.03056 -0.15325 -0.03102 C -0.16067 -0.03635 -0.15208 -0.03056 -0.16185 -0.03588 C -0.16536 -0.03774 -0.16849 -0.04005 -0.17213 -0.0419 C -0.17578 -0.04352 -0.1776 -0.04422 -0.18086 -0.04607 C -0.18268 -0.047 -0.18411 -0.04815 -0.18606 -0.04908 C -0.18763 -0.04977 -0.18958 -0.05024 -0.19114 -0.0507 C -0.19466 -0.05209 -0.19752 -0.05348 -0.20065 -0.05487 C -0.20377 -0.05649 -0.20273 -0.05556 -0.20403 -0.05718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1.25E-6 -2.22222E-6 C -0.00208 -0.00139 -0.00417 -0.00255 -0.00625 -0.0037 C -0.00716 -0.00417 -0.00807 -0.00463 -0.00898 -0.00509 C -0.01068 -0.00579 -0.01224 -0.00671 -0.0138 -0.00741 C -0.01471 -0.00787 -0.01575 -0.0081 -0.01653 -0.00857 C -0.01797 -0.00949 -0.0194 -0.01042 -0.0207 -0.01111 L -0.02903 -0.01597 L -0.03112 -0.01713 C -0.03242 -0.01806 -0.03385 -0.01898 -0.03515 -0.01968 L -0.03802 -0.02083 C -0.03867 -0.02176 -0.03932 -0.02269 -0.03997 -0.02338 C -0.04297 -0.02593 -0.04153 -0.02269 -0.04479 -0.02708 C -0.0457 -0.02801 -0.04609 -0.02963 -0.04687 -0.03079 C -0.04778 -0.03171 -0.04883 -0.03218 -0.04961 -0.0331 C -0.05338 -0.03704 -0.05273 -0.03611 -0.05443 -0.03912 " pathEditMode="relative" ptsTypes="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2.08333E-6 2.59259E-6 C -0.00286 0.00023 -0.0056 0.00046 -0.00833 0.00116 C -0.00951 0.00139 -0.01068 0.00208 -0.01172 0.00232 C -0.01354 0.00278 -0.01549 0.00324 -0.01732 0.0037 L -0.07578 0.00232 C -0.07721 0.00232 -0.07852 0.00162 -0.07995 0.00116 C -0.08398 -0.00023 -0.08451 2.59259E-6 -0.08268 2.59259E-6 " pathEditMode="relative" ptsTypes="AAA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6">
            <a:extLst>
              <a:ext uri="{FF2B5EF4-FFF2-40B4-BE49-F238E27FC236}">
                <a16:creationId xmlns:a16="http://schemas.microsoft.com/office/drawing/2014/main" id="{A783AC72-C2FF-466E-8686-4160403F7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452" y="182880"/>
            <a:ext cx="7445580" cy="649224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F6BEDDD-7067-4C6B-B37C-A80CDD788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43" y="4207040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1B14231-2271-4186-9590-AAE2BF724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67" y="1225708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B016622-0290-44A5-BAF1-6CF347EEA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30" y="2110643"/>
            <a:ext cx="573074" cy="5456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641569-1F4C-4E95-A957-32D651F4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159641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B29AF-3DE7-4E32-8A50-AB8BEDAD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 Schritte: </a:t>
            </a:r>
            <a:br>
              <a:rPr lang="de-DE" dirty="0"/>
            </a:br>
            <a:r>
              <a:rPr lang="de-DE" dirty="0">
                <a:solidFill>
                  <a:srgbClr val="D40050"/>
                </a:solidFill>
              </a:rPr>
              <a:t>In 30 Sekunden zum fertigen Material!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7CC61431-9E75-437E-AA01-74B0BBA110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97015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706AFF3A-60E5-46C8-825C-59AE20486648}"/>
              </a:ext>
            </a:extLst>
          </p:cNvPr>
          <p:cNvGrpSpPr/>
          <p:nvPr/>
        </p:nvGrpSpPr>
        <p:grpSpPr>
          <a:xfrm rot="21029833">
            <a:off x="514907" y="2801105"/>
            <a:ext cx="848248" cy="807639"/>
            <a:chOff x="1314381" y="2492243"/>
            <a:chExt cx="848248" cy="807639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CC9336E-DC58-43E5-959D-26BE86D9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381" y="2492243"/>
              <a:ext cx="848248" cy="80763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BE15C601-709A-4344-8637-194D370EC06E}"/>
                </a:ext>
              </a:extLst>
            </p:cNvPr>
            <p:cNvSpPr txBox="1"/>
            <p:nvPr/>
          </p:nvSpPr>
          <p:spPr>
            <a:xfrm>
              <a:off x="1541977" y="260367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/>
                <a:t>1</a:t>
              </a:r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E037ED8-3A81-4BEF-B705-F5047CA2FBF1}"/>
              </a:ext>
            </a:extLst>
          </p:cNvPr>
          <p:cNvGrpSpPr/>
          <p:nvPr/>
        </p:nvGrpSpPr>
        <p:grpSpPr>
          <a:xfrm>
            <a:off x="3600381" y="4313786"/>
            <a:ext cx="848248" cy="807639"/>
            <a:chOff x="1314381" y="2492243"/>
            <a:chExt cx="848248" cy="80763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4EF1432-778A-4DA2-8B8A-E0F3DFFD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381" y="2492243"/>
              <a:ext cx="848248" cy="80763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9FB2BCD7-811D-4B70-8905-E60EAC89218F}"/>
                </a:ext>
              </a:extLst>
            </p:cNvPr>
            <p:cNvSpPr txBox="1"/>
            <p:nvPr/>
          </p:nvSpPr>
          <p:spPr>
            <a:xfrm>
              <a:off x="1541977" y="260367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/>
                <a:t>2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05DE61C-A7E5-49C5-B9D5-3791C4D3707F}"/>
              </a:ext>
            </a:extLst>
          </p:cNvPr>
          <p:cNvGrpSpPr/>
          <p:nvPr/>
        </p:nvGrpSpPr>
        <p:grpSpPr>
          <a:xfrm rot="21326933">
            <a:off x="6096000" y="2896061"/>
            <a:ext cx="848248" cy="807639"/>
            <a:chOff x="1314381" y="2492243"/>
            <a:chExt cx="848248" cy="807639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BD2626D4-FC48-4FDF-A0E2-F85BD33F3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381" y="2492243"/>
              <a:ext cx="848248" cy="80763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F5ECC35A-522F-4668-B2B7-1754EF932150}"/>
                </a:ext>
              </a:extLst>
            </p:cNvPr>
            <p:cNvSpPr txBox="1"/>
            <p:nvPr/>
          </p:nvSpPr>
          <p:spPr>
            <a:xfrm>
              <a:off x="1541977" y="260367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/>
                <a:t>3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E638450B-C092-4D29-B0B6-4FBD264E3DBC}"/>
              </a:ext>
            </a:extLst>
          </p:cNvPr>
          <p:cNvGrpSpPr/>
          <p:nvPr/>
        </p:nvGrpSpPr>
        <p:grpSpPr>
          <a:xfrm rot="413763">
            <a:off x="10166198" y="2784629"/>
            <a:ext cx="848248" cy="807639"/>
            <a:chOff x="1314381" y="2492243"/>
            <a:chExt cx="848248" cy="807639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C0E974E0-74D3-406F-AE07-880FA8FB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381" y="2492243"/>
              <a:ext cx="848248" cy="807639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23C1EED-7614-4DDD-9DDA-10F2353B2E2C}"/>
                </a:ext>
              </a:extLst>
            </p:cNvPr>
            <p:cNvSpPr txBox="1"/>
            <p:nvPr/>
          </p:nvSpPr>
          <p:spPr>
            <a:xfrm rot="730076">
              <a:off x="1541977" y="2603674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3200" dirty="0"/>
                <a:t>4</a:t>
              </a:r>
            </a:p>
          </p:txBody>
        </p:sp>
      </p:grp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D225F06E-4993-478D-BB7D-AC4E27A0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86392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8CE4D7-E7FF-4C4A-8B97-9F96F8694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C95606-10C9-46DE-9002-22B3D258AC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17C067-DB18-46DE-95CD-060BFBBDB6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F21BA5-D3F9-4AEA-9B2B-AA5D15717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1" y="3505354"/>
            <a:ext cx="1408021" cy="14080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463800" y="3799654"/>
            <a:ext cx="4838184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4800" dirty="0">
                <a:latin typeface="Humanst521 BT" panose="020B0602020204020204" pitchFamily="34" charset="0"/>
              </a:rPr>
              <a:t>Material-Werkstatt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3407987-F85B-4009-BAB8-C263A34BD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3176787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2" y="434099"/>
            <a:ext cx="1223332" cy="12233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116872" y="722599"/>
            <a:ext cx="3739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Humanst521 BT" panose="020B0602020204020204" pitchFamily="34" charset="0"/>
              </a:rPr>
              <a:t>Material-Werkstatt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72" y="2626131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821" y="2116561"/>
            <a:ext cx="2472480" cy="36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361">
            <a:off x="5234079" y="2136711"/>
            <a:ext cx="2619360" cy="3658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347">
            <a:off x="8910132" y="1062951"/>
            <a:ext cx="2595553" cy="36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258" y="1111792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03" y="2116561"/>
            <a:ext cx="573074" cy="5456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Textfeld 26"/>
          <p:cNvSpPr txBox="1"/>
          <p:nvPr/>
        </p:nvSpPr>
        <p:spPr>
          <a:xfrm rot="21236754">
            <a:off x="2262084" y="5837475"/>
            <a:ext cx="16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Bildkarten</a:t>
            </a:r>
          </a:p>
          <a:p>
            <a:pPr algn="ctr"/>
            <a:r>
              <a:rPr lang="de-DE" i="1" dirty="0"/>
              <a:t>Obst &amp; Gemüse</a:t>
            </a:r>
          </a:p>
        </p:txBody>
      </p:sp>
      <p:sp>
        <p:nvSpPr>
          <p:cNvPr id="28" name="Textfeld 27"/>
          <p:cNvSpPr txBox="1"/>
          <p:nvPr/>
        </p:nvSpPr>
        <p:spPr>
          <a:xfrm rot="21417977">
            <a:off x="6039531" y="5869723"/>
            <a:ext cx="1288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Arbeitsblatt</a:t>
            </a:r>
          </a:p>
          <a:p>
            <a:pPr algn="ctr"/>
            <a:r>
              <a:rPr lang="de-DE" i="1" dirty="0"/>
              <a:t>Berufe</a:t>
            </a:r>
          </a:p>
        </p:txBody>
      </p:sp>
      <p:sp>
        <p:nvSpPr>
          <p:cNvPr id="29" name="Textfeld 28"/>
          <p:cNvSpPr txBox="1"/>
          <p:nvPr/>
        </p:nvSpPr>
        <p:spPr>
          <a:xfrm rot="280418">
            <a:off x="9088486" y="4810534"/>
            <a:ext cx="2057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Würfelspiel</a:t>
            </a:r>
            <a:br>
              <a:rPr lang="de-DE" dirty="0"/>
            </a:br>
            <a:r>
              <a:rPr lang="de-DE" i="1" dirty="0"/>
              <a:t>Wörter mit a, ah, </a:t>
            </a:r>
            <a:r>
              <a:rPr lang="de-DE" i="1" dirty="0" err="1"/>
              <a:t>aa</a:t>
            </a:r>
            <a:endParaRPr lang="de-DE" i="1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F3185E0-741A-4915-9874-FDEFF623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58622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E021EF-06AF-47F7-82C9-C9FF5900E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Suchfunktionen, Beispiele: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6823CE-9D56-4164-AB5B-A70D55C93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nach Wortbestandteilen, z.B. Wörter mit „ah“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nach Wörtern, die nur ein bestimmtes Buchstabenrepertoire enthalten (z.B. nur Wörter mit „</a:t>
            </a:r>
            <a:r>
              <a:rPr lang="de-DE" dirty="0" err="1"/>
              <a:t>maeiourstln</a:t>
            </a:r>
            <a:r>
              <a:rPr lang="de-DE" dirty="0"/>
              <a:t>“, passend zum </a:t>
            </a:r>
            <a:r>
              <a:rPr lang="de-DE" dirty="0" err="1"/>
              <a:t>Fibellehrgang</a:t>
            </a:r>
            <a:endParaRPr lang="de-DE" dirty="0"/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mit Platzhaltern (* und ?), z.B. Wörter mit „er“ am Ende: „*er“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in der phonetischen Umschrift eines Wortes, z.B. „ai“ findet „Mai“ oder „Seife“ (IPA-Schreibweisen vgl. Hilfe)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nach Minimalpaaren, z.B. „</a:t>
            </a:r>
            <a:r>
              <a:rPr lang="de-DE" dirty="0" err="1"/>
              <a:t>kt</a:t>
            </a:r>
            <a:r>
              <a:rPr lang="de-DE" dirty="0"/>
              <a:t>“ findet „Keller – Teller“, „Kopf – Topf“ 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nach lautgetreuen Wörtern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nach Wörtern ohne Mehrgraphe (kein &lt;</a:t>
            </a:r>
            <a:r>
              <a:rPr lang="de-DE" dirty="0" err="1"/>
              <a:t>ch</a:t>
            </a:r>
            <a:r>
              <a:rPr lang="de-DE" dirty="0"/>
              <a:t>&gt;, &lt;</a:t>
            </a:r>
            <a:r>
              <a:rPr lang="de-DE" dirty="0" err="1"/>
              <a:t>sch</a:t>
            </a:r>
            <a:r>
              <a:rPr lang="de-DE" dirty="0"/>
              <a:t>&gt;, …)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nach der Silbenzahl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nach einer syntaktisch-morphologischen Kategorie (z.B. „Nomen“)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dirty="0"/>
              <a:t>Suche nach einer semantisch-lexikalischen Kategorie (z.B. „Obst und Gemüse“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94A4E4-4A06-4D35-A589-DBDB5A01B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914" y="2459954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26E22A3-0D51-4683-8952-52BBD7B1D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056" y="232456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67EAB50-470B-41C5-A11D-484A106C43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141" y="939698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D813E0D-5AC9-4B76-920A-7C7D0EB5C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8" y="1914315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CC63987-16CF-4D33-907B-98C8566D0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59954"/>
            <a:ext cx="573074" cy="5456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9BBEA90-C920-42D4-95AC-FAB0DBC5C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07606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Layouts</a:t>
            </a:r>
            <a:endParaRPr lang="de-DE" b="0" cap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20552" y="1618446"/>
            <a:ext cx="8458200" cy="4429156"/>
          </a:xfrm>
        </p:spPr>
        <p:txBody>
          <a:bodyPr/>
          <a:lstStyle/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Bild- und Wortkarten in verschiedenen Größen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Karteikarten in verschiedenen Formaten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Arbeitsblätter in verschiedenen Formaten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Wort-Bild-Paare in verschiedenen Größen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Einfache Spiele: Domino, Bingo, Mau-Mau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FDA5F91-A1EA-4BEB-9BA3-52DD538B7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752" y="246846"/>
            <a:ext cx="957072" cy="13716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807F134-43BA-4572-AD62-C42162EC9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383" y="648303"/>
            <a:ext cx="1487135" cy="2084769"/>
          </a:xfrm>
          <a:prstGeom prst="rect">
            <a:avLst/>
          </a:prstGeom>
        </p:spPr>
      </p:pic>
      <p:pic>
        <p:nvPicPr>
          <p:cNvPr id="11" name="Grafik 10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1CCEC888-57F7-4777-9A03-1F531BF45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12" y="1831108"/>
            <a:ext cx="1661184" cy="235073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A3911F6-C9A0-443A-943E-E6A7D4835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565" y="4270315"/>
            <a:ext cx="1233951" cy="171912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A3F5C49-65BF-44A3-9EE2-C887BCFCBB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022" y="4379139"/>
            <a:ext cx="1183409" cy="166416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3B115B1-4FAB-43C4-BB99-AE2CC5A2DA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44" y="4603922"/>
            <a:ext cx="1172315" cy="1664169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7CD56FC9-28E2-460C-9E37-8163DBA8D1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292" y="4270315"/>
            <a:ext cx="1194504" cy="1664169"/>
          </a:xfrm>
          <a:prstGeom prst="rect">
            <a:avLst/>
          </a:prstGeom>
        </p:spPr>
      </p:pic>
      <p:pic>
        <p:nvPicPr>
          <p:cNvPr id="23" name="Grafik 22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0230C7E-7E1A-43B5-9F37-C6A896DBB3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73" y="4379139"/>
            <a:ext cx="1479615" cy="2113736"/>
          </a:xfrm>
          <a:prstGeom prst="rect">
            <a:avLst/>
          </a:prstGeom>
        </p:spPr>
      </p:pic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id="{0B614049-A56E-4D89-AD34-6311A2BD03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76" y="407911"/>
            <a:ext cx="798301" cy="11513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49307B60-E2D9-4717-BAAE-72FC19D6AA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412" y="4385997"/>
            <a:ext cx="1661184" cy="2343363"/>
          </a:xfrm>
          <a:prstGeom prst="rect">
            <a:avLst/>
          </a:prstGeom>
        </p:spPr>
      </p:pic>
      <p:pic>
        <p:nvPicPr>
          <p:cNvPr id="29" name="Grafik 2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5E1DCAE-DCA6-48BC-818D-EC2D03CC24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530" y="3182702"/>
            <a:ext cx="1377745" cy="188445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9414851-C476-42E2-A2CD-F5445C32BB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13" y="5436006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0CBA77F9-5CC5-4054-BCD6-8613BB320B1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51" y="770418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0F385A0-A343-4BF5-AD65-AD741C7999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59" y="407911"/>
            <a:ext cx="573074" cy="54563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969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7B8AD6-DDA5-4D53-BFA6-B581F43C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Seiten fertigstellen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6451C7-51F1-40C5-9E99-FB7BEB154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1CC0D"/>
              </a:buClr>
            </a:pPr>
            <a:r>
              <a:rPr lang="de-DE" dirty="0"/>
              <a:t>Arbeitsanweisung</a:t>
            </a:r>
          </a:p>
          <a:p>
            <a:pPr>
              <a:buClr>
                <a:srgbClr val="C1CC0D"/>
              </a:buClr>
            </a:pPr>
            <a:r>
              <a:rPr lang="de-DE" dirty="0"/>
              <a:t>Schriftart</a:t>
            </a:r>
          </a:p>
          <a:p>
            <a:pPr>
              <a:buClr>
                <a:srgbClr val="C1CC0D"/>
              </a:buClr>
            </a:pPr>
            <a:r>
              <a:rPr lang="de-DE" dirty="0"/>
              <a:t>Nur Großbuchstaben</a:t>
            </a:r>
          </a:p>
          <a:p>
            <a:pPr>
              <a:buClr>
                <a:srgbClr val="C1CC0D"/>
              </a:buClr>
            </a:pPr>
            <a:r>
              <a:rPr lang="de-DE" dirty="0"/>
              <a:t>Hervorhebungen</a:t>
            </a:r>
          </a:p>
          <a:p>
            <a:pPr>
              <a:buClr>
                <a:srgbClr val="C1CC0D"/>
              </a:buClr>
            </a:pPr>
            <a:r>
              <a:rPr lang="de-DE" dirty="0"/>
              <a:t>Schreibzeilen</a:t>
            </a:r>
          </a:p>
          <a:p>
            <a:pPr>
              <a:buClr>
                <a:srgbClr val="C1CC0D"/>
              </a:buClr>
            </a:pPr>
            <a:r>
              <a:rPr lang="de-DE" dirty="0"/>
              <a:t>Rahmen der Bilder</a:t>
            </a:r>
          </a:p>
          <a:p>
            <a:pPr>
              <a:buClr>
                <a:srgbClr val="C1CC0D"/>
              </a:buClr>
            </a:pPr>
            <a:r>
              <a:rPr lang="de-DE" dirty="0"/>
              <a:t>Reihenfolge der Bilder im Material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E60F4F-9FD8-4A22-BDBD-B63F7A263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314450"/>
            <a:ext cx="4343400" cy="4229100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A786C3-BA50-44A2-BABB-2B1183782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331552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61" y="3505354"/>
            <a:ext cx="1408021" cy="14080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463800" y="3799654"/>
            <a:ext cx="398218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prstClr val="black"/>
                </a:solidFill>
                <a:latin typeface="Humanst521 BT" panose="020B0602020204020204" pitchFamily="34" charset="0"/>
              </a:rPr>
              <a:t>Spiel-Werkstatt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B66125D-5072-49B0-8907-7BE366857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039904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2" y="434099"/>
            <a:ext cx="1223332" cy="12233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116872" y="722599"/>
            <a:ext cx="3032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Humanst521 BT" panose="020B0602020204020204" pitchFamily="34" charset="0"/>
              </a:rPr>
              <a:t>Spiel-Werkstatt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782" y="1045764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8" y="2049680"/>
            <a:ext cx="2283947" cy="3230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09">
            <a:off x="6218435" y="1206911"/>
            <a:ext cx="2388135" cy="337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347">
            <a:off x="2753721" y="2000556"/>
            <a:ext cx="2397636" cy="3391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28" y="1364118"/>
            <a:ext cx="573074" cy="5456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Textfeld 26"/>
          <p:cNvSpPr txBox="1"/>
          <p:nvPr/>
        </p:nvSpPr>
        <p:spPr>
          <a:xfrm>
            <a:off x="997810" y="5391288"/>
            <a:ext cx="2514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Würfelspiele</a:t>
            </a:r>
          </a:p>
          <a:p>
            <a:pPr algn="ctr"/>
            <a:r>
              <a:rPr lang="de-DE" i="1" dirty="0"/>
              <a:t>Rechtschreiben </a:t>
            </a:r>
            <a:r>
              <a:rPr lang="de-DE" i="1" dirty="0" err="1"/>
              <a:t>ie</a:t>
            </a:r>
            <a:br>
              <a:rPr lang="de-DE" i="1" dirty="0"/>
            </a:br>
            <a:r>
              <a:rPr lang="de-DE" i="1" dirty="0"/>
              <a:t>mit Bildern oder Wörtern</a:t>
            </a:r>
          </a:p>
        </p:txBody>
      </p:sp>
      <p:sp>
        <p:nvSpPr>
          <p:cNvPr id="28" name="Textfeld 27"/>
          <p:cNvSpPr txBox="1"/>
          <p:nvPr/>
        </p:nvSpPr>
        <p:spPr>
          <a:xfrm rot="21582625">
            <a:off x="6178320" y="4692641"/>
            <a:ext cx="246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Kartenspiele</a:t>
            </a:r>
          </a:p>
          <a:p>
            <a:pPr algn="ctr"/>
            <a:r>
              <a:rPr lang="de-DE" i="1" dirty="0"/>
              <a:t>Terzett Wortschatzfelder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540">
            <a:off x="9298428" y="2079305"/>
            <a:ext cx="2397636" cy="3391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008">
            <a:off x="9162948" y="1400129"/>
            <a:ext cx="573074" cy="5456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feld 14"/>
          <p:cNvSpPr txBox="1"/>
          <p:nvPr/>
        </p:nvSpPr>
        <p:spPr>
          <a:xfrm>
            <a:off x="9149598" y="5588421"/>
            <a:ext cx="2866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Geschicklichkeitsspiele</a:t>
            </a:r>
            <a:br>
              <a:rPr lang="de-DE" dirty="0"/>
            </a:br>
            <a:r>
              <a:rPr lang="de-DE" i="1" dirty="0"/>
              <a:t>Flipper Auslautverhärtung -d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6463105-4D05-4286-811A-DBF03076A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9158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Grundgedanke: Spiel als Lernform </a:t>
            </a:r>
            <a:br>
              <a:rPr lang="de-DE" dirty="0"/>
            </a:br>
            <a:r>
              <a:rPr lang="de-DE" sz="1800" b="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(Kirch/Reber 2014)</a:t>
            </a:r>
            <a:endParaRPr lang="de-DE" b="0" cap="none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20552" y="1618446"/>
            <a:ext cx="8458200" cy="4429156"/>
          </a:xfrm>
        </p:spPr>
        <p:txBody>
          <a:bodyPr/>
          <a:lstStyle/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"Wörter schreiben müssen" → "dürfen"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Erfolg: Rechtschreibleistung, Geschick, Glück, …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Sinnerfahrung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viele Gewinner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Integration von Rechtschreibstrategien 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Verwendung bekannter Spiele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Kooperatives Lernen 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r>
              <a:rPr lang="de-DE" dirty="0"/>
              <a:t>Passung über Aktionsfelder</a:t>
            </a:r>
          </a:p>
          <a:p>
            <a:pPr>
              <a:buClr>
                <a:srgbClr val="C1CC0D"/>
              </a:buClr>
              <a:buFont typeface="Arial" pitchFamily="34" charset="0"/>
              <a:buChar char="•"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80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23" y="1690688"/>
            <a:ext cx="3078027" cy="46919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A1A37F7D-6272-47D3-A174-3379BF6CE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08" y="2953043"/>
            <a:ext cx="3432936" cy="28685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2238DFF-1572-4AFE-B6DB-08BE1EB7DA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74" y="2772885"/>
            <a:ext cx="2616101" cy="32288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B218E0A-BFE9-4F23-B939-C45B9277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Individuelle Lernwege – Wie geht das?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AAC5149-3778-4988-A946-40AFD9C4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356467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Zabulo</a:t>
            </a:r>
            <a:r>
              <a:rPr lang="de-DE" dirty="0"/>
              <a:t> Spiel-Werkstatt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838200" y="1529030"/>
            <a:ext cx="7023339" cy="4429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Glückspilz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Wörtertreppe, Würfelschnecke, Würfelwelten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Lupenzauber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3 gewinnt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Duett, Terzett, Quartett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Labyrinth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Wörter versenken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Flipper, Froschalarm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Kugelfußball</a:t>
            </a:r>
          </a:p>
          <a:p>
            <a:pPr>
              <a:buClr>
                <a:srgbClr val="C1CC0D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Lösungsblatt / Wörterliste, Schreibblätter blanko</a:t>
            </a:r>
          </a:p>
        </p:txBody>
      </p:sp>
      <p:pic>
        <p:nvPicPr>
          <p:cNvPr id="17" name="Grafik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5738" y="445468"/>
            <a:ext cx="1295062" cy="1701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44571" y="1095197"/>
            <a:ext cx="1274208" cy="1802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Grafik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2288959"/>
            <a:ext cx="1510201" cy="2135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Grafik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68" y="3626373"/>
            <a:ext cx="1505605" cy="166416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660" y="4701423"/>
            <a:ext cx="2668029" cy="1791452"/>
          </a:xfrm>
          <a:prstGeom prst="rect">
            <a:avLst/>
          </a:prstGeom>
        </p:spPr>
      </p:pic>
      <p:pic>
        <p:nvPicPr>
          <p:cNvPr id="23" name="Grafik 2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"/>
          <a:stretch/>
        </p:blipFill>
        <p:spPr>
          <a:xfrm>
            <a:off x="10447254" y="3235156"/>
            <a:ext cx="1417761" cy="169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91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AutoShape 3"/>
          <p:cNvSpPr>
            <a:spLocks/>
          </p:cNvSpPr>
          <p:nvPr/>
        </p:nvSpPr>
        <p:spPr bwMode="auto">
          <a:xfrm>
            <a:off x="6711045" y="3814355"/>
            <a:ext cx="54429" cy="62701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23441" tIns="23441" rIns="23441" bIns="23441" anchor="ctr"/>
          <a:lstStyle/>
          <a:p>
            <a:pPr defTabSz="287158">
              <a:defRPr/>
            </a:pPr>
            <a:endParaRPr lang="de-DE" sz="600" dirty="0">
              <a:solidFill>
                <a:srgbClr val="000000"/>
              </a:solidFill>
              <a:latin typeface="Segoe UI Emoji" panose="020B0502040204020203" pitchFamily="34" charset="0"/>
              <a:cs typeface="Times New Roman" charset="0"/>
              <a:sym typeface="Times New Roman" charset="0"/>
            </a:endParaRPr>
          </a:p>
          <a:p>
            <a:pPr defTabSz="287158">
              <a:defRPr/>
            </a:pPr>
            <a:endParaRPr lang="de-DE" sz="600" dirty="0">
              <a:solidFill>
                <a:srgbClr val="000000"/>
              </a:solidFill>
              <a:latin typeface="Segoe UI Emoji" panose="020B0502040204020203" pitchFamily="34" charset="0"/>
              <a:cs typeface="Times New Roman" charset="0"/>
              <a:sym typeface="Times New Roman" charset="0"/>
            </a:endParaRPr>
          </a:p>
        </p:txBody>
      </p:sp>
      <p:pic>
        <p:nvPicPr>
          <p:cNvPr id="43013" name="Picture 5" descr="Stein ro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90" y="1269000"/>
            <a:ext cx="870857" cy="157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 descr="Würf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995" y="1412600"/>
            <a:ext cx="1019175" cy="173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Wörtertreppe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07" y="1144035"/>
            <a:ext cx="575186" cy="17423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323A935-2B02-432B-9E28-599A16359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167">
            <a:off x="6763402" y="493256"/>
            <a:ext cx="3994349" cy="5650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61BE6F1-02F7-41BF-AB64-FE4EB9813C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26" y="3405233"/>
            <a:ext cx="3968655" cy="2270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070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Flipper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59" y="673233"/>
            <a:ext cx="800217" cy="2423959"/>
          </a:xfrm>
          <a:prstGeom prst="rect">
            <a:avLst/>
          </a:prstGeom>
        </p:spPr>
      </p:pic>
      <p:pic>
        <p:nvPicPr>
          <p:cNvPr id="15" name="Picture 6" descr="Würfe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691" y="1999068"/>
            <a:ext cx="1222815" cy="20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9BBDB48-E3D5-40AF-B767-AAF0D06862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540">
            <a:off x="7248911" y="448593"/>
            <a:ext cx="4072688" cy="5760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DF39431-A440-43B0-931A-83E7443EDFA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38" y="2512717"/>
            <a:ext cx="800217" cy="80939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44DB248-12AF-4816-AF47-FEB25F9BEFA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46" y="2280141"/>
            <a:ext cx="800217" cy="8093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6B456D-5C04-4B6A-9E61-1C97EFF8F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7294" y="4071197"/>
            <a:ext cx="2924066" cy="220074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98F7D8A-A9A4-420D-92CA-A4B3973C3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027" y="2822276"/>
            <a:ext cx="2344702" cy="351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5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Lupenzauber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571" y="1410052"/>
            <a:ext cx="575186" cy="1742311"/>
          </a:xfrm>
          <a:prstGeom prst="rect">
            <a:avLst/>
          </a:prstGeom>
        </p:spPr>
      </p:pic>
      <p:pic>
        <p:nvPicPr>
          <p:cNvPr id="13" name="Picture 6" descr="Würf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1" y="1531793"/>
            <a:ext cx="1019175" cy="173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Grafik 1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t="5606" r="8233" b="7962"/>
          <a:stretch/>
        </p:blipFill>
        <p:spPr bwMode="auto">
          <a:xfrm>
            <a:off x="239491" y="4238398"/>
            <a:ext cx="2222854" cy="20102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Grafik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9" y="3334748"/>
            <a:ext cx="800217" cy="80939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F03C024-E6D7-42CB-9FB9-DA9FD9BB52A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7202" y="295321"/>
            <a:ext cx="4114800" cy="5819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D89C408-9609-42D7-9656-67C9A1262FD4}"/>
              </a:ext>
            </a:extLst>
          </p:cNvPr>
          <p:cNvSpPr txBox="1"/>
          <p:nvPr/>
        </p:nvSpPr>
        <p:spPr>
          <a:xfrm>
            <a:off x="4371975" y="1847850"/>
            <a:ext cx="27260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Das Besondere: </a:t>
            </a:r>
          </a:p>
          <a:p>
            <a:r>
              <a:rPr lang="de-DE" dirty="0"/>
              <a:t>Das Wort verschwindet </a:t>
            </a:r>
          </a:p>
          <a:p>
            <a:r>
              <a:rPr lang="de-DE" dirty="0"/>
              <a:t>unter dem roten Chip, </a:t>
            </a:r>
          </a:p>
          <a:p>
            <a:r>
              <a:rPr lang="de-DE" dirty="0"/>
              <a:t>nur die Besonderheit </a:t>
            </a:r>
          </a:p>
          <a:p>
            <a:r>
              <a:rPr lang="de-DE" dirty="0"/>
              <a:t>leuchtet die Lernenden an!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51230A-4BC1-445F-8D99-061B80D4AF92}"/>
              </a:ext>
            </a:extLst>
          </p:cNvPr>
          <p:cNvSpPr txBox="1"/>
          <p:nvPr/>
        </p:nvSpPr>
        <p:spPr>
          <a:xfrm>
            <a:off x="2462345" y="5239657"/>
            <a:ext cx="28928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Jede/r </a:t>
            </a:r>
            <a:r>
              <a:rPr lang="de-DE" dirty="0" err="1"/>
              <a:t>SpielerIn</a:t>
            </a:r>
            <a:r>
              <a:rPr lang="de-DE" dirty="0"/>
              <a:t> hat einen </a:t>
            </a:r>
            <a:br>
              <a:rPr lang="de-DE" dirty="0"/>
            </a:br>
            <a:r>
              <a:rPr lang="de-DE" dirty="0"/>
              <a:t>Lupenzauber-Spielstein: eine</a:t>
            </a:r>
            <a:br>
              <a:rPr lang="de-DE" dirty="0"/>
            </a:br>
            <a:r>
              <a:rPr lang="de-DE" dirty="0"/>
              <a:t>Plastikdose mit Lupendeckel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8591DD9-7B08-402B-91BF-8E775B852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3395910"/>
            <a:ext cx="2997750" cy="142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3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Spielmaterialien: Alltagszubehör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2365895"/>
            <a:ext cx="4983855" cy="3322570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90" y="1537973"/>
            <a:ext cx="4852820" cy="323521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165073" y="4773186"/>
            <a:ext cx="2584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Kopierpapierkartons </a:t>
            </a:r>
            <a:r>
              <a:rPr lang="de-DE" sz="2000" dirty="0">
                <a:sym typeface="Wingdings" panose="05000000000000000000" pitchFamily="2" charset="2"/>
              </a:rPr>
              <a:t>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23170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Farbig oder schwarz-weiß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6" name="Grafi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9360" y="1785256"/>
            <a:ext cx="3181650" cy="4488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78" y="1771679"/>
            <a:ext cx="3181650" cy="4502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409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 Spielvarianten: Wort – Bild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6" name="Grafi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000" y="1690688"/>
            <a:ext cx="3246532" cy="4594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9324" y="1691962"/>
            <a:ext cx="3273015" cy="4631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03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Anleitungen in einfacher Sprache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305558"/>
            <a:ext cx="4649904" cy="4050792"/>
          </a:xfrm>
        </p:spPr>
        <p:txBody>
          <a:bodyPr/>
          <a:lstStyle/>
          <a:p>
            <a:pPr>
              <a:buClr>
                <a:srgbClr val="C1CC0D"/>
              </a:buClr>
            </a:pPr>
            <a:r>
              <a:rPr lang="de-DE" dirty="0"/>
              <a:t>Zentrale Regeln</a:t>
            </a:r>
          </a:p>
          <a:p>
            <a:pPr>
              <a:buClr>
                <a:srgbClr val="C1CC0D"/>
              </a:buClr>
            </a:pPr>
            <a:r>
              <a:rPr lang="de-DE" dirty="0"/>
              <a:t>Kommunikationsförderung: </a:t>
            </a:r>
            <a:br>
              <a:rPr lang="de-DE" dirty="0"/>
            </a:br>
            <a:r>
              <a:rPr lang="de-DE" dirty="0"/>
              <a:t>eigene Regeln finden!</a:t>
            </a:r>
            <a:br>
              <a:rPr lang="de-DE" dirty="0"/>
            </a:br>
            <a:endParaRPr lang="de-DE" dirty="0"/>
          </a:p>
          <a:p>
            <a:pPr>
              <a:buClr>
                <a:srgbClr val="C1CC0D"/>
              </a:buClr>
            </a:pPr>
            <a:r>
              <a:rPr lang="de-DE" dirty="0"/>
              <a:t>Teilw. Erklärvideos in einfacher Sprache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639" y="470297"/>
            <a:ext cx="3917811" cy="570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1E0C6A3-2D06-4271-9132-BE1E94595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794" y="3241572"/>
            <a:ext cx="1700235" cy="2405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642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BE033-B432-4A80-940D-51C1F86CF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Blankovorlagen ausdrucken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01D142-E40D-4099-93F0-01B1A061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44892" cy="4351338"/>
          </a:xfrm>
        </p:spPr>
        <p:txBody>
          <a:bodyPr/>
          <a:lstStyle/>
          <a:p>
            <a:pPr>
              <a:buClr>
                <a:srgbClr val="C1CC0D"/>
              </a:buClr>
            </a:pPr>
            <a:r>
              <a:rPr lang="de-DE" dirty="0"/>
              <a:t>farbig oder bunt</a:t>
            </a:r>
          </a:p>
          <a:p>
            <a:pPr>
              <a:buClr>
                <a:srgbClr val="C1CC0D"/>
              </a:buClr>
            </a:pPr>
            <a:r>
              <a:rPr lang="de-DE" dirty="0"/>
              <a:t>Wenn keine Items hinzugefügt sind, wird eine Blankovorlage gedruckt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3CA90F8-197A-45A4-BC66-D760E6C42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92" y="1791089"/>
            <a:ext cx="3282897" cy="4616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9474CD1-DA47-4330-B073-C9F7615B5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220" y="1818511"/>
            <a:ext cx="3190341" cy="4561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E39F37-364B-497C-9BBC-69FC8827C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439532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Lösungs- oder Schreibblätter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C1CC0D"/>
              </a:buClr>
            </a:pPr>
            <a:r>
              <a:rPr lang="de-DE" dirty="0"/>
              <a:t>In verschiedenen Varianten</a:t>
            </a:r>
          </a:p>
          <a:p>
            <a:pPr>
              <a:buClr>
                <a:srgbClr val="C1CC0D"/>
              </a:buClr>
            </a:pPr>
            <a:r>
              <a:rPr lang="de-DE" dirty="0"/>
              <a:t>Anordnung passend zum Material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50" y="2889691"/>
            <a:ext cx="2201545" cy="3175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23" y="2885447"/>
            <a:ext cx="2202212" cy="3175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63" y="2881053"/>
            <a:ext cx="2215649" cy="3175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916" y="2881053"/>
            <a:ext cx="2214006" cy="3175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480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485"/>
            <a:ext cx="10680388" cy="38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11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7F941D-B6E9-43DC-8868-F82BCEF3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Passung über Aktionsfelder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701F9C-7962-4190-B4E6-62CA940D2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4486" cy="4351338"/>
          </a:xfrm>
        </p:spPr>
        <p:txBody>
          <a:bodyPr/>
          <a:lstStyle/>
          <a:p>
            <a:pPr>
              <a:buClr>
                <a:srgbClr val="C1CC0D"/>
              </a:buClr>
            </a:pPr>
            <a:r>
              <a:rPr lang="de-DE" dirty="0"/>
              <a:t>Jedes Spiel hat Aktionsfelder: „!“</a:t>
            </a:r>
          </a:p>
          <a:p>
            <a:pPr>
              <a:buClr>
                <a:srgbClr val="C1CC0D"/>
              </a:buClr>
            </a:pPr>
            <a:r>
              <a:rPr lang="de-DE" dirty="0"/>
              <a:t>Verfügbare Aktionskartensätze: Lesen, Schreiben, Bewegung, Kreativität, …</a:t>
            </a:r>
          </a:p>
          <a:p>
            <a:pPr>
              <a:buClr>
                <a:srgbClr val="C1CC0D"/>
              </a:buClr>
            </a:pPr>
            <a:r>
              <a:rPr lang="de-DE" dirty="0"/>
              <a:t>Blanko-Vorlagen für eigene Aktionskartensätze</a:t>
            </a:r>
            <a:br>
              <a:rPr lang="de-DE" dirty="0"/>
            </a:br>
            <a:endParaRPr lang="de-DE" dirty="0"/>
          </a:p>
          <a:p>
            <a:pPr>
              <a:buClr>
                <a:srgbClr val="C1CC0D"/>
              </a:buClr>
            </a:pPr>
            <a:r>
              <a:rPr lang="de-DE" dirty="0"/>
              <a:t>Jedes Spiel nochmal differenzieren, für die Gruppe oder Einzelne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3477DE-11C1-481D-8568-64C3BEDB5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347">
            <a:off x="9164047" y="418125"/>
            <a:ext cx="2397636" cy="33914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3D99EBE-4DC2-4EDB-897F-9FED57A41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613" y="3726259"/>
            <a:ext cx="3968655" cy="2270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6B46F4-B6F9-420E-BD65-194371A30A2D}"/>
              </a:ext>
            </a:extLst>
          </p:cNvPr>
          <p:cNvSpPr/>
          <p:nvPr/>
        </p:nvSpPr>
        <p:spPr>
          <a:xfrm>
            <a:off x="7070613" y="914400"/>
            <a:ext cx="2970370" cy="409303"/>
          </a:xfrm>
          <a:custGeom>
            <a:avLst/>
            <a:gdLst>
              <a:gd name="connsiteX0" fmla="*/ 0 w 2795452"/>
              <a:gd name="connsiteY0" fmla="*/ 148046 h 409303"/>
              <a:gd name="connsiteX1" fmla="*/ 52252 w 2795452"/>
              <a:gd name="connsiteY1" fmla="*/ 182880 h 409303"/>
              <a:gd name="connsiteX2" fmla="*/ 69669 w 2795452"/>
              <a:gd name="connsiteY2" fmla="*/ 209006 h 409303"/>
              <a:gd name="connsiteX3" fmla="*/ 104503 w 2795452"/>
              <a:gd name="connsiteY3" fmla="*/ 226423 h 409303"/>
              <a:gd name="connsiteX4" fmla="*/ 243840 w 2795452"/>
              <a:gd name="connsiteY4" fmla="*/ 252549 h 409303"/>
              <a:gd name="connsiteX5" fmla="*/ 905692 w 2795452"/>
              <a:gd name="connsiteY5" fmla="*/ 243840 h 409303"/>
              <a:gd name="connsiteX6" fmla="*/ 1018903 w 2795452"/>
              <a:gd name="connsiteY6" fmla="*/ 217714 h 409303"/>
              <a:gd name="connsiteX7" fmla="*/ 1079863 w 2795452"/>
              <a:gd name="connsiteY7" fmla="*/ 209006 h 409303"/>
              <a:gd name="connsiteX8" fmla="*/ 1132115 w 2795452"/>
              <a:gd name="connsiteY8" fmla="*/ 191589 h 409303"/>
              <a:gd name="connsiteX9" fmla="*/ 1166949 w 2795452"/>
              <a:gd name="connsiteY9" fmla="*/ 182880 h 409303"/>
              <a:gd name="connsiteX10" fmla="*/ 1210492 w 2795452"/>
              <a:gd name="connsiteY10" fmla="*/ 165463 h 409303"/>
              <a:gd name="connsiteX11" fmla="*/ 1254035 w 2795452"/>
              <a:gd name="connsiteY11" fmla="*/ 156754 h 409303"/>
              <a:gd name="connsiteX12" fmla="*/ 1306286 w 2795452"/>
              <a:gd name="connsiteY12" fmla="*/ 139337 h 409303"/>
              <a:gd name="connsiteX13" fmla="*/ 1341120 w 2795452"/>
              <a:gd name="connsiteY13" fmla="*/ 130629 h 409303"/>
              <a:gd name="connsiteX14" fmla="*/ 1367246 w 2795452"/>
              <a:gd name="connsiteY14" fmla="*/ 121920 h 409303"/>
              <a:gd name="connsiteX15" fmla="*/ 1419498 w 2795452"/>
              <a:gd name="connsiteY15" fmla="*/ 113211 h 409303"/>
              <a:gd name="connsiteX16" fmla="*/ 1480458 w 2795452"/>
              <a:gd name="connsiteY16" fmla="*/ 87086 h 409303"/>
              <a:gd name="connsiteX17" fmla="*/ 1532709 w 2795452"/>
              <a:gd name="connsiteY17" fmla="*/ 78377 h 409303"/>
              <a:gd name="connsiteX18" fmla="*/ 1602378 w 2795452"/>
              <a:gd name="connsiteY18" fmla="*/ 52251 h 409303"/>
              <a:gd name="connsiteX19" fmla="*/ 1645920 w 2795452"/>
              <a:gd name="connsiteY19" fmla="*/ 43543 h 409303"/>
              <a:gd name="connsiteX20" fmla="*/ 1680755 w 2795452"/>
              <a:gd name="connsiteY20" fmla="*/ 34834 h 409303"/>
              <a:gd name="connsiteX21" fmla="*/ 1733006 w 2795452"/>
              <a:gd name="connsiteY21" fmla="*/ 17417 h 409303"/>
              <a:gd name="connsiteX22" fmla="*/ 1802675 w 2795452"/>
              <a:gd name="connsiteY22" fmla="*/ 0 h 409303"/>
              <a:gd name="connsiteX23" fmla="*/ 2342606 w 2795452"/>
              <a:gd name="connsiteY23" fmla="*/ 8709 h 409303"/>
              <a:gd name="connsiteX24" fmla="*/ 2368732 w 2795452"/>
              <a:gd name="connsiteY24" fmla="*/ 17417 h 409303"/>
              <a:gd name="connsiteX25" fmla="*/ 2420983 w 2795452"/>
              <a:gd name="connsiteY25" fmla="*/ 43543 h 409303"/>
              <a:gd name="connsiteX26" fmla="*/ 2464526 w 2795452"/>
              <a:gd name="connsiteY26" fmla="*/ 78377 h 409303"/>
              <a:gd name="connsiteX27" fmla="*/ 2516778 w 2795452"/>
              <a:gd name="connsiteY27" fmla="*/ 113211 h 409303"/>
              <a:gd name="connsiteX28" fmla="*/ 2534195 w 2795452"/>
              <a:gd name="connsiteY28" fmla="*/ 130629 h 409303"/>
              <a:gd name="connsiteX29" fmla="*/ 2586446 w 2795452"/>
              <a:gd name="connsiteY29" fmla="*/ 165463 h 409303"/>
              <a:gd name="connsiteX30" fmla="*/ 2621280 w 2795452"/>
              <a:gd name="connsiteY30" fmla="*/ 200297 h 409303"/>
              <a:gd name="connsiteX31" fmla="*/ 2673532 w 2795452"/>
              <a:gd name="connsiteY31" fmla="*/ 235131 h 409303"/>
              <a:gd name="connsiteX32" fmla="*/ 2708366 w 2795452"/>
              <a:gd name="connsiteY32" fmla="*/ 287383 h 409303"/>
              <a:gd name="connsiteX33" fmla="*/ 2725783 w 2795452"/>
              <a:gd name="connsiteY33" fmla="*/ 313509 h 409303"/>
              <a:gd name="connsiteX34" fmla="*/ 2751909 w 2795452"/>
              <a:gd name="connsiteY34" fmla="*/ 322217 h 409303"/>
              <a:gd name="connsiteX35" fmla="*/ 2769326 w 2795452"/>
              <a:gd name="connsiteY35" fmla="*/ 365760 h 409303"/>
              <a:gd name="connsiteX36" fmla="*/ 2786743 w 2795452"/>
              <a:gd name="connsiteY36" fmla="*/ 391886 h 409303"/>
              <a:gd name="connsiteX37" fmla="*/ 2795452 w 2795452"/>
              <a:gd name="connsiteY37" fmla="*/ 409303 h 40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95452" h="409303">
                <a:moveTo>
                  <a:pt x="0" y="148046"/>
                </a:moveTo>
                <a:cubicBezTo>
                  <a:pt x="17417" y="159657"/>
                  <a:pt x="36498" y="169096"/>
                  <a:pt x="52252" y="182880"/>
                </a:cubicBezTo>
                <a:cubicBezTo>
                  <a:pt x="60129" y="189772"/>
                  <a:pt x="61628" y="202305"/>
                  <a:pt x="69669" y="209006"/>
                </a:cubicBezTo>
                <a:cubicBezTo>
                  <a:pt x="79642" y="217317"/>
                  <a:pt x="92450" y="221602"/>
                  <a:pt x="104503" y="226423"/>
                </a:cubicBezTo>
                <a:cubicBezTo>
                  <a:pt x="166668" y="251289"/>
                  <a:pt x="166712" y="244836"/>
                  <a:pt x="243840" y="252549"/>
                </a:cubicBezTo>
                <a:lnTo>
                  <a:pt x="905692" y="243840"/>
                </a:lnTo>
                <a:cubicBezTo>
                  <a:pt x="1034314" y="240741"/>
                  <a:pt x="902917" y="234282"/>
                  <a:pt x="1018903" y="217714"/>
                </a:cubicBezTo>
                <a:lnTo>
                  <a:pt x="1079863" y="209006"/>
                </a:lnTo>
                <a:cubicBezTo>
                  <a:pt x="1097280" y="203200"/>
                  <a:pt x="1114530" y="196865"/>
                  <a:pt x="1132115" y="191589"/>
                </a:cubicBezTo>
                <a:cubicBezTo>
                  <a:pt x="1143579" y="188150"/>
                  <a:pt x="1155594" y="186665"/>
                  <a:pt x="1166949" y="182880"/>
                </a:cubicBezTo>
                <a:cubicBezTo>
                  <a:pt x="1181779" y="177937"/>
                  <a:pt x="1195519" y="169955"/>
                  <a:pt x="1210492" y="165463"/>
                </a:cubicBezTo>
                <a:cubicBezTo>
                  <a:pt x="1224670" y="161210"/>
                  <a:pt x="1239755" y="160649"/>
                  <a:pt x="1254035" y="156754"/>
                </a:cubicBezTo>
                <a:cubicBezTo>
                  <a:pt x="1271747" y="151923"/>
                  <a:pt x="1288475" y="143790"/>
                  <a:pt x="1306286" y="139337"/>
                </a:cubicBezTo>
                <a:cubicBezTo>
                  <a:pt x="1317897" y="136434"/>
                  <a:pt x="1329612" y="133917"/>
                  <a:pt x="1341120" y="130629"/>
                </a:cubicBezTo>
                <a:cubicBezTo>
                  <a:pt x="1349947" y="128107"/>
                  <a:pt x="1358285" y="123911"/>
                  <a:pt x="1367246" y="121920"/>
                </a:cubicBezTo>
                <a:cubicBezTo>
                  <a:pt x="1384483" y="118089"/>
                  <a:pt x="1402081" y="116114"/>
                  <a:pt x="1419498" y="113211"/>
                </a:cubicBezTo>
                <a:cubicBezTo>
                  <a:pt x="1440802" y="102559"/>
                  <a:pt x="1457390" y="92212"/>
                  <a:pt x="1480458" y="87086"/>
                </a:cubicBezTo>
                <a:cubicBezTo>
                  <a:pt x="1497695" y="83256"/>
                  <a:pt x="1515472" y="82207"/>
                  <a:pt x="1532709" y="78377"/>
                </a:cubicBezTo>
                <a:cubicBezTo>
                  <a:pt x="1554485" y="73538"/>
                  <a:pt x="1582975" y="58072"/>
                  <a:pt x="1602378" y="52251"/>
                </a:cubicBezTo>
                <a:cubicBezTo>
                  <a:pt x="1616555" y="47998"/>
                  <a:pt x="1631471" y="46754"/>
                  <a:pt x="1645920" y="43543"/>
                </a:cubicBezTo>
                <a:cubicBezTo>
                  <a:pt x="1657604" y="40947"/>
                  <a:pt x="1669291" y="38273"/>
                  <a:pt x="1680755" y="34834"/>
                </a:cubicBezTo>
                <a:cubicBezTo>
                  <a:pt x="1698340" y="29559"/>
                  <a:pt x="1715353" y="22461"/>
                  <a:pt x="1733006" y="17417"/>
                </a:cubicBezTo>
                <a:cubicBezTo>
                  <a:pt x="1756023" y="10841"/>
                  <a:pt x="1802675" y="0"/>
                  <a:pt x="1802675" y="0"/>
                </a:cubicBezTo>
                <a:lnTo>
                  <a:pt x="2342606" y="8709"/>
                </a:lnTo>
                <a:cubicBezTo>
                  <a:pt x="2351781" y="8991"/>
                  <a:pt x="2360521" y="13312"/>
                  <a:pt x="2368732" y="17417"/>
                </a:cubicBezTo>
                <a:cubicBezTo>
                  <a:pt x="2436270" y="51185"/>
                  <a:pt x="2355308" y="21650"/>
                  <a:pt x="2420983" y="43543"/>
                </a:cubicBezTo>
                <a:cubicBezTo>
                  <a:pt x="2435497" y="55154"/>
                  <a:pt x="2449494" y="67445"/>
                  <a:pt x="2464526" y="78377"/>
                </a:cubicBezTo>
                <a:cubicBezTo>
                  <a:pt x="2481455" y="90689"/>
                  <a:pt x="2501977" y="98409"/>
                  <a:pt x="2516778" y="113211"/>
                </a:cubicBezTo>
                <a:cubicBezTo>
                  <a:pt x="2522584" y="119017"/>
                  <a:pt x="2527626" y="125703"/>
                  <a:pt x="2534195" y="130629"/>
                </a:cubicBezTo>
                <a:cubicBezTo>
                  <a:pt x="2550941" y="143189"/>
                  <a:pt x="2571644" y="150661"/>
                  <a:pt x="2586446" y="165463"/>
                </a:cubicBezTo>
                <a:cubicBezTo>
                  <a:pt x="2598057" y="177074"/>
                  <a:pt x="2608457" y="190039"/>
                  <a:pt x="2621280" y="200297"/>
                </a:cubicBezTo>
                <a:cubicBezTo>
                  <a:pt x="2637626" y="213374"/>
                  <a:pt x="2673532" y="235131"/>
                  <a:pt x="2673532" y="235131"/>
                </a:cubicBezTo>
                <a:lnTo>
                  <a:pt x="2708366" y="287383"/>
                </a:lnTo>
                <a:cubicBezTo>
                  <a:pt x="2714172" y="296092"/>
                  <a:pt x="2715854" y="310199"/>
                  <a:pt x="2725783" y="313509"/>
                </a:cubicBezTo>
                <a:lnTo>
                  <a:pt x="2751909" y="322217"/>
                </a:lnTo>
                <a:cubicBezTo>
                  <a:pt x="2757715" y="336731"/>
                  <a:pt x="2762335" y="351778"/>
                  <a:pt x="2769326" y="365760"/>
                </a:cubicBezTo>
                <a:cubicBezTo>
                  <a:pt x="2774007" y="375122"/>
                  <a:pt x="2781358" y="382911"/>
                  <a:pt x="2786743" y="391886"/>
                </a:cubicBezTo>
                <a:cubicBezTo>
                  <a:pt x="2790083" y="397452"/>
                  <a:pt x="2792549" y="403497"/>
                  <a:pt x="2795452" y="409303"/>
                </a:cubicBezTo>
              </a:path>
            </a:pathLst>
          </a:custGeom>
          <a:noFill/>
          <a:ln w="76200">
            <a:solidFill>
              <a:srgbClr val="C1CC0D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EBBE034F-4DB6-4744-BC5F-14B61875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4170530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Tipp: Plexiglasplatte statt laminieren!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842" y="1556793"/>
            <a:ext cx="3672408" cy="459249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35199" y="1574871"/>
            <a:ext cx="549240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Einfach eine Plexiglasplatte </a:t>
            </a:r>
            <a:br>
              <a:rPr lang="de-DE" sz="2400" dirty="0"/>
            </a:br>
            <a:r>
              <a:rPr lang="de-DE" sz="2400" dirty="0"/>
              <a:t>über den Spielbogen legen </a:t>
            </a:r>
            <a:br>
              <a:rPr lang="de-DE" sz="2400" dirty="0"/>
            </a:br>
            <a:r>
              <a:rPr lang="de-DE" sz="2400" dirty="0"/>
              <a:t>– laminieren entfällt!</a:t>
            </a:r>
          </a:p>
          <a:p>
            <a:endParaRPr lang="de-DE" sz="2400" dirty="0"/>
          </a:p>
          <a:p>
            <a:r>
              <a:rPr lang="de-DE" sz="2400" dirty="0"/>
              <a:t>Für A4-Spiele → A3-Platte</a:t>
            </a:r>
          </a:p>
          <a:p>
            <a:r>
              <a:rPr lang="de-DE" sz="2400" dirty="0"/>
              <a:t>Im Karton → A3-Platte</a:t>
            </a:r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z.B. Baumarkt oder im Internet:</a:t>
            </a:r>
            <a:br>
              <a:rPr lang="de-DE" sz="2400" dirty="0"/>
            </a:br>
            <a:r>
              <a:rPr lang="de-DE" sz="2400" dirty="0"/>
              <a:t>B&amp;T Metall und Kunststoffhandel</a:t>
            </a:r>
            <a:br>
              <a:rPr lang="de-DE" sz="2400" dirty="0"/>
            </a:br>
            <a:r>
              <a:rPr lang="de-DE" sz="2400" dirty="0">
                <a:hlinkClick r:id="rId3"/>
              </a:rPr>
              <a:t>http://www.metall-kunststoffhandel.de</a:t>
            </a:r>
            <a:r>
              <a:rPr lang="de-DE" sz="2400" dirty="0"/>
              <a:t> </a:t>
            </a:r>
          </a:p>
          <a:p>
            <a:r>
              <a:rPr lang="de-DE" sz="2400" dirty="0"/>
              <a:t>Acrylglas Platten transparent</a:t>
            </a:r>
          </a:p>
        </p:txBody>
      </p:sp>
    </p:spTree>
    <p:extLst>
      <p:ext uri="{BB962C8B-B14F-4D97-AF65-F5344CB8AC3E}">
        <p14:creationId xmlns:p14="http://schemas.microsoft.com/office/powerpoint/2010/main" val="404361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Tipp: Differenzierung quantitativ: Spiellänge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Bilder und Screenshots aus zabulo - http://www.paedalogis.com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949" y="2564904"/>
            <a:ext cx="3085244" cy="2405574"/>
          </a:xfrm>
          <a:prstGeom prst="rect">
            <a:avLst/>
          </a:prstGeom>
        </p:spPr>
      </p:pic>
      <p:pic>
        <p:nvPicPr>
          <p:cNvPr id="7" name="Picture 6" descr="Würf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11" y="2121409"/>
            <a:ext cx="2078695" cy="35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140968"/>
            <a:ext cx="1523566" cy="154121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250462" y="5547002"/>
            <a:ext cx="479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… sowie individuelle Regelvariationen</a:t>
            </a:r>
          </a:p>
        </p:txBody>
      </p:sp>
    </p:spTree>
    <p:extLst>
      <p:ext uri="{BB962C8B-B14F-4D97-AF65-F5344CB8AC3E}">
        <p14:creationId xmlns:p14="http://schemas.microsoft.com/office/powerpoint/2010/main" val="977301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463800" y="3799654"/>
            <a:ext cx="653095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4800" dirty="0">
                <a:latin typeface="Humanst521 BT" panose="020B0602020204020204" pitchFamily="34" charset="0"/>
              </a:rPr>
              <a:t>Computerspiel-Werkstatt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58" y="3511741"/>
            <a:ext cx="1406822" cy="1406822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135A92F-2737-4FB6-9B6A-DCB5E76A5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225594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8" y="3073409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03" y="1949701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51" y="5663167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4" y="517269"/>
            <a:ext cx="1223332" cy="122333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7367">
            <a:off x="1285019" y="2167022"/>
            <a:ext cx="4418335" cy="3383016"/>
          </a:xfrm>
          <a:prstGeom prst="roundRect">
            <a:avLst>
              <a:gd name="adj" fmla="val 3333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782">
            <a:off x="6732177" y="2322964"/>
            <a:ext cx="4412502" cy="3383016"/>
          </a:xfrm>
          <a:prstGeom prst="roundRect">
            <a:avLst>
              <a:gd name="adj" fmla="val 3333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4" name="Textfeld 13"/>
          <p:cNvSpPr txBox="1"/>
          <p:nvPr/>
        </p:nvSpPr>
        <p:spPr>
          <a:xfrm rot="21241239">
            <a:off x="2944317" y="5586254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Lautdetektiv</a:t>
            </a:r>
          </a:p>
        </p:txBody>
      </p:sp>
      <p:sp>
        <p:nvSpPr>
          <p:cNvPr id="15" name="Textfeld 14"/>
          <p:cNvSpPr txBox="1"/>
          <p:nvPr/>
        </p:nvSpPr>
        <p:spPr>
          <a:xfrm rot="393194">
            <a:off x="7829949" y="5755422"/>
            <a:ext cx="1520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Zwillingspaare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116872" y="722599"/>
            <a:ext cx="4943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Humanst521 BT" panose="020B0602020204020204" pitchFamily="34" charset="0"/>
              </a:rPr>
              <a:t>Computerspiel-Werkstatt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98E1456-56C0-45DF-BEDC-393173D6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5015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EF9F2-4C84-476A-9E70-66864A4E9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Verschiedene Spielformen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0BB02E6-8B85-49C0-95F3-A3561A657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856241"/>
            <a:ext cx="2011363" cy="149701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8A1CF87-952D-4B15-A627-A202BB94F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3423104"/>
            <a:ext cx="2011363" cy="149701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12EF8F1-E236-4719-814C-DF40FAD3B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4988379"/>
            <a:ext cx="2011363" cy="149701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A6D7C7E-10BC-4519-BF49-AC850616F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1856241"/>
            <a:ext cx="3043238" cy="228282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E458468-8E39-483F-84AA-BEEE7E120B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62" y="4208916"/>
            <a:ext cx="3043238" cy="2276475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C160E664-66B5-4C98-B17A-D741B34CBA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1856241"/>
            <a:ext cx="2011363" cy="1497013"/>
          </a:xfrm>
          <a:prstGeom prst="rect">
            <a:avLst/>
          </a:prstGeom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C861B34F-6A56-472F-AC62-039BDD6F54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3423104"/>
            <a:ext cx="2011363" cy="149701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BB69E6A1-CFB0-438C-A21C-98FE50DFE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4988379"/>
            <a:ext cx="2011363" cy="1497013"/>
          </a:xfrm>
          <a:prstGeom prst="rect">
            <a:avLst/>
          </a:prstGeom>
        </p:spPr>
      </p:pic>
      <p:pic>
        <p:nvPicPr>
          <p:cNvPr id="22" name="Grafik 21" descr="Ein Bild, das Text, Shoji, Gebäude enthält.&#10;&#10;Automatisch generierte Beschreibung">
            <a:extLst>
              <a:ext uri="{FF2B5EF4-FFF2-40B4-BE49-F238E27FC236}">
                <a16:creationId xmlns:a16="http://schemas.microsoft.com/office/drawing/2014/main" id="{DE724BF7-1C49-4006-8B84-3CC511A38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62" y="1856241"/>
            <a:ext cx="3048000" cy="227806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C899816-FCF1-4A80-B427-C81EF9A5CD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62" y="4204154"/>
            <a:ext cx="3048000" cy="2279650"/>
          </a:xfrm>
          <a:prstGeom prst="rect">
            <a:avLst/>
          </a:prstGeom>
        </p:spPr>
      </p:pic>
      <p:sp>
        <p:nvSpPr>
          <p:cNvPr id="24" name="Fußzeilenplatzhalter 23">
            <a:extLst>
              <a:ext uri="{FF2B5EF4-FFF2-40B4-BE49-F238E27FC236}">
                <a16:creationId xmlns:a16="http://schemas.microsoft.com/office/drawing/2014/main" id="{6B7A19DE-B9E3-44C5-8E1E-C556C772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1823042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94B4E-D9D1-4A9D-82D1-4DB81B86A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Unmittelbares Feedback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6E0CBD6-7476-41BD-8179-DE6B97BCA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85" y="1531030"/>
            <a:ext cx="6255658" cy="4793493"/>
          </a:xfrm>
          <a:prstGeom prst="roundRect">
            <a:avLst>
              <a:gd name="adj" fmla="val 3333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E04C2A3D-2B35-4A77-BBD3-3E0E518D22E0}"/>
              </a:ext>
            </a:extLst>
          </p:cNvPr>
          <p:cNvSpPr/>
          <p:nvPr/>
        </p:nvSpPr>
        <p:spPr>
          <a:xfrm>
            <a:off x="2786743" y="1291771"/>
            <a:ext cx="2423886" cy="4282337"/>
          </a:xfrm>
          <a:custGeom>
            <a:avLst/>
            <a:gdLst>
              <a:gd name="connsiteX0" fmla="*/ 551543 w 2423886"/>
              <a:gd name="connsiteY0" fmla="*/ 0 h 4282337"/>
              <a:gd name="connsiteX1" fmla="*/ 595086 w 2423886"/>
              <a:gd name="connsiteY1" fmla="*/ 116115 h 4282337"/>
              <a:gd name="connsiteX2" fmla="*/ 624114 w 2423886"/>
              <a:gd name="connsiteY2" fmla="*/ 290286 h 4282337"/>
              <a:gd name="connsiteX3" fmla="*/ 609600 w 2423886"/>
              <a:gd name="connsiteY3" fmla="*/ 595086 h 4282337"/>
              <a:gd name="connsiteX4" fmla="*/ 580571 w 2423886"/>
              <a:gd name="connsiteY4" fmla="*/ 740229 h 4282337"/>
              <a:gd name="connsiteX5" fmla="*/ 566057 w 2423886"/>
              <a:gd name="connsiteY5" fmla="*/ 827315 h 4282337"/>
              <a:gd name="connsiteX6" fmla="*/ 551543 w 2423886"/>
              <a:gd name="connsiteY6" fmla="*/ 870858 h 4282337"/>
              <a:gd name="connsiteX7" fmla="*/ 537028 w 2423886"/>
              <a:gd name="connsiteY7" fmla="*/ 957943 h 4282337"/>
              <a:gd name="connsiteX8" fmla="*/ 522514 w 2423886"/>
              <a:gd name="connsiteY8" fmla="*/ 1001486 h 4282337"/>
              <a:gd name="connsiteX9" fmla="*/ 508000 w 2423886"/>
              <a:gd name="connsiteY9" fmla="*/ 1074058 h 4282337"/>
              <a:gd name="connsiteX10" fmla="*/ 478971 w 2423886"/>
              <a:gd name="connsiteY10" fmla="*/ 1132115 h 4282337"/>
              <a:gd name="connsiteX11" fmla="*/ 435428 w 2423886"/>
              <a:gd name="connsiteY11" fmla="*/ 1277258 h 4282337"/>
              <a:gd name="connsiteX12" fmla="*/ 391886 w 2423886"/>
              <a:gd name="connsiteY12" fmla="*/ 1335315 h 4282337"/>
              <a:gd name="connsiteX13" fmla="*/ 348343 w 2423886"/>
              <a:gd name="connsiteY13" fmla="*/ 1451429 h 4282337"/>
              <a:gd name="connsiteX14" fmla="*/ 319314 w 2423886"/>
              <a:gd name="connsiteY14" fmla="*/ 1524000 h 4282337"/>
              <a:gd name="connsiteX15" fmla="*/ 290286 w 2423886"/>
              <a:gd name="connsiteY15" fmla="*/ 1611086 h 4282337"/>
              <a:gd name="connsiteX16" fmla="*/ 232228 w 2423886"/>
              <a:gd name="connsiteY16" fmla="*/ 1727200 h 4282337"/>
              <a:gd name="connsiteX17" fmla="*/ 203200 w 2423886"/>
              <a:gd name="connsiteY17" fmla="*/ 1785258 h 4282337"/>
              <a:gd name="connsiteX18" fmla="*/ 188686 w 2423886"/>
              <a:gd name="connsiteY18" fmla="*/ 1828800 h 4282337"/>
              <a:gd name="connsiteX19" fmla="*/ 159657 w 2423886"/>
              <a:gd name="connsiteY19" fmla="*/ 1886858 h 4282337"/>
              <a:gd name="connsiteX20" fmla="*/ 101600 w 2423886"/>
              <a:gd name="connsiteY20" fmla="*/ 2017486 h 4282337"/>
              <a:gd name="connsiteX21" fmla="*/ 72571 w 2423886"/>
              <a:gd name="connsiteY21" fmla="*/ 2119086 h 4282337"/>
              <a:gd name="connsiteX22" fmla="*/ 58057 w 2423886"/>
              <a:gd name="connsiteY22" fmla="*/ 2177143 h 4282337"/>
              <a:gd name="connsiteX23" fmla="*/ 43543 w 2423886"/>
              <a:gd name="connsiteY23" fmla="*/ 2220686 h 4282337"/>
              <a:gd name="connsiteX24" fmla="*/ 0 w 2423886"/>
              <a:gd name="connsiteY24" fmla="*/ 2423886 h 4282337"/>
              <a:gd name="connsiteX25" fmla="*/ 14514 w 2423886"/>
              <a:gd name="connsiteY25" fmla="*/ 2815772 h 4282337"/>
              <a:gd name="connsiteX26" fmla="*/ 43543 w 2423886"/>
              <a:gd name="connsiteY26" fmla="*/ 2859315 h 4282337"/>
              <a:gd name="connsiteX27" fmla="*/ 58057 w 2423886"/>
              <a:gd name="connsiteY27" fmla="*/ 2917372 h 4282337"/>
              <a:gd name="connsiteX28" fmla="*/ 72571 w 2423886"/>
              <a:gd name="connsiteY28" fmla="*/ 2960915 h 4282337"/>
              <a:gd name="connsiteX29" fmla="*/ 130628 w 2423886"/>
              <a:gd name="connsiteY29" fmla="*/ 3106058 h 4282337"/>
              <a:gd name="connsiteX30" fmla="*/ 188686 w 2423886"/>
              <a:gd name="connsiteY30" fmla="*/ 3222172 h 4282337"/>
              <a:gd name="connsiteX31" fmla="*/ 246743 w 2423886"/>
              <a:gd name="connsiteY31" fmla="*/ 3352800 h 4282337"/>
              <a:gd name="connsiteX32" fmla="*/ 275771 w 2423886"/>
              <a:gd name="connsiteY32" fmla="*/ 3396343 h 4282337"/>
              <a:gd name="connsiteX33" fmla="*/ 304800 w 2423886"/>
              <a:gd name="connsiteY33" fmla="*/ 3454400 h 4282337"/>
              <a:gd name="connsiteX34" fmla="*/ 377371 w 2423886"/>
              <a:gd name="connsiteY34" fmla="*/ 3556000 h 4282337"/>
              <a:gd name="connsiteX35" fmla="*/ 406400 w 2423886"/>
              <a:gd name="connsiteY35" fmla="*/ 3599543 h 4282337"/>
              <a:gd name="connsiteX36" fmla="*/ 449943 w 2423886"/>
              <a:gd name="connsiteY36" fmla="*/ 3614058 h 4282337"/>
              <a:gd name="connsiteX37" fmla="*/ 478971 w 2423886"/>
              <a:gd name="connsiteY37" fmla="*/ 3657600 h 4282337"/>
              <a:gd name="connsiteX38" fmla="*/ 522514 w 2423886"/>
              <a:gd name="connsiteY38" fmla="*/ 3686629 h 4282337"/>
              <a:gd name="connsiteX39" fmla="*/ 595086 w 2423886"/>
              <a:gd name="connsiteY39" fmla="*/ 3730172 h 4282337"/>
              <a:gd name="connsiteX40" fmla="*/ 638628 w 2423886"/>
              <a:gd name="connsiteY40" fmla="*/ 3759200 h 4282337"/>
              <a:gd name="connsiteX41" fmla="*/ 696686 w 2423886"/>
              <a:gd name="connsiteY41" fmla="*/ 3802743 h 4282337"/>
              <a:gd name="connsiteX42" fmla="*/ 740228 w 2423886"/>
              <a:gd name="connsiteY42" fmla="*/ 3817258 h 4282337"/>
              <a:gd name="connsiteX43" fmla="*/ 856343 w 2423886"/>
              <a:gd name="connsiteY43" fmla="*/ 3860800 h 4282337"/>
              <a:gd name="connsiteX44" fmla="*/ 899886 w 2423886"/>
              <a:gd name="connsiteY44" fmla="*/ 3889829 h 4282337"/>
              <a:gd name="connsiteX45" fmla="*/ 1001486 w 2423886"/>
              <a:gd name="connsiteY45" fmla="*/ 3933372 h 4282337"/>
              <a:gd name="connsiteX46" fmla="*/ 1132114 w 2423886"/>
              <a:gd name="connsiteY46" fmla="*/ 4005943 h 4282337"/>
              <a:gd name="connsiteX47" fmla="*/ 1219200 w 2423886"/>
              <a:gd name="connsiteY47" fmla="*/ 4020458 h 4282337"/>
              <a:gd name="connsiteX48" fmla="*/ 1335314 w 2423886"/>
              <a:gd name="connsiteY48" fmla="*/ 4049486 h 4282337"/>
              <a:gd name="connsiteX49" fmla="*/ 1451428 w 2423886"/>
              <a:gd name="connsiteY49" fmla="*/ 4107543 h 4282337"/>
              <a:gd name="connsiteX50" fmla="*/ 1524000 w 2423886"/>
              <a:gd name="connsiteY50" fmla="*/ 4122058 h 4282337"/>
              <a:gd name="connsiteX51" fmla="*/ 1640114 w 2423886"/>
              <a:gd name="connsiteY51" fmla="*/ 4165600 h 4282337"/>
              <a:gd name="connsiteX52" fmla="*/ 1712686 w 2423886"/>
              <a:gd name="connsiteY52" fmla="*/ 4180115 h 4282337"/>
              <a:gd name="connsiteX53" fmla="*/ 1901371 w 2423886"/>
              <a:gd name="connsiteY53" fmla="*/ 4223658 h 4282337"/>
              <a:gd name="connsiteX54" fmla="*/ 2017486 w 2423886"/>
              <a:gd name="connsiteY54" fmla="*/ 4238172 h 4282337"/>
              <a:gd name="connsiteX55" fmla="*/ 2423886 w 2423886"/>
              <a:gd name="connsiteY55" fmla="*/ 4281715 h 428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423886" h="4282337">
                <a:moveTo>
                  <a:pt x="551543" y="0"/>
                </a:moveTo>
                <a:cubicBezTo>
                  <a:pt x="555251" y="9270"/>
                  <a:pt x="590537" y="93369"/>
                  <a:pt x="595086" y="116115"/>
                </a:cubicBezTo>
                <a:cubicBezTo>
                  <a:pt x="606629" y="173830"/>
                  <a:pt x="624114" y="290286"/>
                  <a:pt x="624114" y="290286"/>
                </a:cubicBezTo>
                <a:cubicBezTo>
                  <a:pt x="619276" y="391886"/>
                  <a:pt x="619398" y="493844"/>
                  <a:pt x="609600" y="595086"/>
                </a:cubicBezTo>
                <a:cubicBezTo>
                  <a:pt x="604847" y="644196"/>
                  <a:pt x="588682" y="691561"/>
                  <a:pt x="580571" y="740229"/>
                </a:cubicBezTo>
                <a:cubicBezTo>
                  <a:pt x="575733" y="769258"/>
                  <a:pt x="572441" y="798587"/>
                  <a:pt x="566057" y="827315"/>
                </a:cubicBezTo>
                <a:cubicBezTo>
                  <a:pt x="562738" y="842250"/>
                  <a:pt x="554862" y="855923"/>
                  <a:pt x="551543" y="870858"/>
                </a:cubicBezTo>
                <a:cubicBezTo>
                  <a:pt x="545159" y="899586"/>
                  <a:pt x="543412" y="929215"/>
                  <a:pt x="537028" y="957943"/>
                </a:cubicBezTo>
                <a:cubicBezTo>
                  <a:pt x="533709" y="972878"/>
                  <a:pt x="526225" y="986643"/>
                  <a:pt x="522514" y="1001486"/>
                </a:cubicBezTo>
                <a:cubicBezTo>
                  <a:pt x="516531" y="1025419"/>
                  <a:pt x="515801" y="1050654"/>
                  <a:pt x="508000" y="1074058"/>
                </a:cubicBezTo>
                <a:cubicBezTo>
                  <a:pt x="501158" y="1094584"/>
                  <a:pt x="488647" y="1112763"/>
                  <a:pt x="478971" y="1132115"/>
                </a:cubicBezTo>
                <a:cubicBezTo>
                  <a:pt x="467257" y="1190685"/>
                  <a:pt x="465265" y="1223550"/>
                  <a:pt x="435428" y="1277258"/>
                </a:cubicBezTo>
                <a:cubicBezTo>
                  <a:pt x="423680" y="1298404"/>
                  <a:pt x="406400" y="1315963"/>
                  <a:pt x="391886" y="1335315"/>
                </a:cubicBezTo>
                <a:cubicBezTo>
                  <a:pt x="363882" y="1475326"/>
                  <a:pt x="398174" y="1351768"/>
                  <a:pt x="348343" y="1451429"/>
                </a:cubicBezTo>
                <a:cubicBezTo>
                  <a:pt x="336691" y="1474732"/>
                  <a:pt x="328218" y="1499515"/>
                  <a:pt x="319314" y="1524000"/>
                </a:cubicBezTo>
                <a:cubicBezTo>
                  <a:pt x="308857" y="1552757"/>
                  <a:pt x="307259" y="1585626"/>
                  <a:pt x="290286" y="1611086"/>
                </a:cubicBezTo>
                <a:cubicBezTo>
                  <a:pt x="238883" y="1688190"/>
                  <a:pt x="279568" y="1620684"/>
                  <a:pt x="232228" y="1727200"/>
                </a:cubicBezTo>
                <a:cubicBezTo>
                  <a:pt x="223441" y="1746972"/>
                  <a:pt x="211723" y="1765371"/>
                  <a:pt x="203200" y="1785258"/>
                </a:cubicBezTo>
                <a:cubicBezTo>
                  <a:pt x="197173" y="1799320"/>
                  <a:pt x="194713" y="1814738"/>
                  <a:pt x="188686" y="1828800"/>
                </a:cubicBezTo>
                <a:cubicBezTo>
                  <a:pt x="180163" y="1848687"/>
                  <a:pt x="167693" y="1866769"/>
                  <a:pt x="159657" y="1886858"/>
                </a:cubicBezTo>
                <a:cubicBezTo>
                  <a:pt x="107839" y="2016401"/>
                  <a:pt x="157448" y="1933712"/>
                  <a:pt x="101600" y="2017486"/>
                </a:cubicBezTo>
                <a:cubicBezTo>
                  <a:pt x="56227" y="2198980"/>
                  <a:pt x="114216" y="1973330"/>
                  <a:pt x="72571" y="2119086"/>
                </a:cubicBezTo>
                <a:cubicBezTo>
                  <a:pt x="67091" y="2138266"/>
                  <a:pt x="63537" y="2157963"/>
                  <a:pt x="58057" y="2177143"/>
                </a:cubicBezTo>
                <a:cubicBezTo>
                  <a:pt x="53854" y="2191854"/>
                  <a:pt x="47746" y="2205975"/>
                  <a:pt x="43543" y="2220686"/>
                </a:cubicBezTo>
                <a:cubicBezTo>
                  <a:pt x="25885" y="2282489"/>
                  <a:pt x="11116" y="2368307"/>
                  <a:pt x="0" y="2423886"/>
                </a:cubicBezTo>
                <a:cubicBezTo>
                  <a:pt x="4838" y="2554515"/>
                  <a:pt x="1507" y="2685703"/>
                  <a:pt x="14514" y="2815772"/>
                </a:cubicBezTo>
                <a:cubicBezTo>
                  <a:pt x="16250" y="2833130"/>
                  <a:pt x="36671" y="2843281"/>
                  <a:pt x="43543" y="2859315"/>
                </a:cubicBezTo>
                <a:cubicBezTo>
                  <a:pt x="51401" y="2877650"/>
                  <a:pt x="52577" y="2898192"/>
                  <a:pt x="58057" y="2917372"/>
                </a:cubicBezTo>
                <a:cubicBezTo>
                  <a:pt x="62260" y="2932083"/>
                  <a:pt x="67079" y="2946635"/>
                  <a:pt x="72571" y="2960915"/>
                </a:cubicBezTo>
                <a:cubicBezTo>
                  <a:pt x="91277" y="3009550"/>
                  <a:pt x="107324" y="3059451"/>
                  <a:pt x="130628" y="3106058"/>
                </a:cubicBezTo>
                <a:cubicBezTo>
                  <a:pt x="149981" y="3144763"/>
                  <a:pt x="172615" y="3181994"/>
                  <a:pt x="188686" y="3222172"/>
                </a:cubicBezTo>
                <a:cubicBezTo>
                  <a:pt x="209424" y="3274018"/>
                  <a:pt x="219620" y="3305334"/>
                  <a:pt x="246743" y="3352800"/>
                </a:cubicBezTo>
                <a:cubicBezTo>
                  <a:pt x="255398" y="3367946"/>
                  <a:pt x="267116" y="3381197"/>
                  <a:pt x="275771" y="3396343"/>
                </a:cubicBezTo>
                <a:cubicBezTo>
                  <a:pt x="286506" y="3415129"/>
                  <a:pt x="294065" y="3435614"/>
                  <a:pt x="304800" y="3454400"/>
                </a:cubicBezTo>
                <a:cubicBezTo>
                  <a:pt x="324350" y="3488613"/>
                  <a:pt x="355113" y="3524839"/>
                  <a:pt x="377371" y="3556000"/>
                </a:cubicBezTo>
                <a:cubicBezTo>
                  <a:pt x="387510" y="3570195"/>
                  <a:pt x="392778" y="3588646"/>
                  <a:pt x="406400" y="3599543"/>
                </a:cubicBezTo>
                <a:cubicBezTo>
                  <a:pt x="418347" y="3609101"/>
                  <a:pt x="435429" y="3609220"/>
                  <a:pt x="449943" y="3614058"/>
                </a:cubicBezTo>
                <a:cubicBezTo>
                  <a:pt x="459619" y="3628572"/>
                  <a:pt x="466636" y="3645265"/>
                  <a:pt x="478971" y="3657600"/>
                </a:cubicBezTo>
                <a:cubicBezTo>
                  <a:pt x="491306" y="3669935"/>
                  <a:pt x="507721" y="3677384"/>
                  <a:pt x="522514" y="3686629"/>
                </a:cubicBezTo>
                <a:cubicBezTo>
                  <a:pt x="546437" y="3701581"/>
                  <a:pt x="571163" y="3715220"/>
                  <a:pt x="595086" y="3730172"/>
                </a:cubicBezTo>
                <a:cubicBezTo>
                  <a:pt x="609878" y="3739417"/>
                  <a:pt x="624433" y="3749061"/>
                  <a:pt x="638628" y="3759200"/>
                </a:cubicBezTo>
                <a:cubicBezTo>
                  <a:pt x="658313" y="3773261"/>
                  <a:pt x="675683" y="3790741"/>
                  <a:pt x="696686" y="3802743"/>
                </a:cubicBezTo>
                <a:cubicBezTo>
                  <a:pt x="709969" y="3810334"/>
                  <a:pt x="726166" y="3811231"/>
                  <a:pt x="740228" y="3817258"/>
                </a:cubicBezTo>
                <a:cubicBezTo>
                  <a:pt x="846479" y="3862794"/>
                  <a:pt x="749313" y="3834043"/>
                  <a:pt x="856343" y="3860800"/>
                </a:cubicBezTo>
                <a:cubicBezTo>
                  <a:pt x="870857" y="3870476"/>
                  <a:pt x="884284" y="3882028"/>
                  <a:pt x="899886" y="3889829"/>
                </a:cubicBezTo>
                <a:cubicBezTo>
                  <a:pt x="1062737" y="3971255"/>
                  <a:pt x="790040" y="3812546"/>
                  <a:pt x="1001486" y="3933372"/>
                </a:cubicBezTo>
                <a:cubicBezTo>
                  <a:pt x="1061617" y="3967733"/>
                  <a:pt x="1048803" y="3978172"/>
                  <a:pt x="1132114" y="4005943"/>
                </a:cubicBezTo>
                <a:cubicBezTo>
                  <a:pt x="1160033" y="4015249"/>
                  <a:pt x="1190424" y="4014292"/>
                  <a:pt x="1219200" y="4020458"/>
                </a:cubicBezTo>
                <a:cubicBezTo>
                  <a:pt x="1258210" y="4028817"/>
                  <a:pt x="1335314" y="4049486"/>
                  <a:pt x="1335314" y="4049486"/>
                </a:cubicBezTo>
                <a:cubicBezTo>
                  <a:pt x="1384327" y="4082162"/>
                  <a:pt x="1386868" y="4088175"/>
                  <a:pt x="1451428" y="4107543"/>
                </a:cubicBezTo>
                <a:cubicBezTo>
                  <a:pt x="1475057" y="4114632"/>
                  <a:pt x="1500421" y="4114803"/>
                  <a:pt x="1524000" y="4122058"/>
                </a:cubicBezTo>
                <a:cubicBezTo>
                  <a:pt x="1563509" y="4134214"/>
                  <a:pt x="1600605" y="4153444"/>
                  <a:pt x="1640114" y="4165600"/>
                </a:cubicBezTo>
                <a:cubicBezTo>
                  <a:pt x="1663693" y="4172855"/>
                  <a:pt x="1688753" y="4174132"/>
                  <a:pt x="1712686" y="4180115"/>
                </a:cubicBezTo>
                <a:cubicBezTo>
                  <a:pt x="1833466" y="4210311"/>
                  <a:pt x="1643087" y="4191373"/>
                  <a:pt x="1901371" y="4223658"/>
                </a:cubicBezTo>
                <a:cubicBezTo>
                  <a:pt x="1940076" y="4228496"/>
                  <a:pt x="1978970" y="4232009"/>
                  <a:pt x="2017486" y="4238172"/>
                </a:cubicBezTo>
                <a:cubicBezTo>
                  <a:pt x="2347435" y="4290964"/>
                  <a:pt x="2161085" y="4281715"/>
                  <a:pt x="2423886" y="4281715"/>
                </a:cubicBezTo>
              </a:path>
            </a:pathLst>
          </a:custGeom>
          <a:noFill/>
          <a:ln w="76200">
            <a:solidFill>
              <a:srgbClr val="D40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C2245CE-543F-44DA-88E3-9E5E8E572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226574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C03D10-56D0-4E03-A0CB-6B631CA5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Fertig – Sprechen – weiter!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98CABA-E894-4AFD-8DD7-13E226DC2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694" y="2263419"/>
            <a:ext cx="2879351" cy="280736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99178F2-779B-4AFA-B5C4-19DBAB77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449" y="2263419"/>
            <a:ext cx="3008086" cy="3058643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D156318-8A12-4AE7-A76D-5793E747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1950893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2463800" y="3799654"/>
            <a:ext cx="522611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4800" dirty="0">
                <a:latin typeface="Humanst521 BT" panose="020B0602020204020204" pitchFamily="34" charset="0"/>
              </a:rPr>
              <a:t>Screening-Werkstatt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9" y="3517851"/>
            <a:ext cx="1394600" cy="1394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C87BB02-A95A-42D1-BE57-2165BC93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3271687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61" y="1966709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04" y="1258590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4" y="348463"/>
            <a:ext cx="1394600" cy="13946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361">
            <a:off x="2805150" y="1888254"/>
            <a:ext cx="2619360" cy="35787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712">
            <a:off x="6621804" y="2063793"/>
            <a:ext cx="2498093" cy="3568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feld 13"/>
          <p:cNvSpPr txBox="1"/>
          <p:nvPr/>
        </p:nvSpPr>
        <p:spPr>
          <a:xfrm rot="21413188">
            <a:off x="3464811" y="5573910"/>
            <a:ext cx="153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Testbogen</a:t>
            </a:r>
          </a:p>
          <a:p>
            <a:pPr algn="ctr"/>
            <a:r>
              <a:rPr lang="de-DE" i="1" dirty="0"/>
              <a:t>Leseverstehen</a:t>
            </a:r>
          </a:p>
        </p:txBody>
      </p:sp>
      <p:sp>
        <p:nvSpPr>
          <p:cNvPr id="15" name="Textfeld 14"/>
          <p:cNvSpPr txBox="1"/>
          <p:nvPr/>
        </p:nvSpPr>
        <p:spPr>
          <a:xfrm rot="161308">
            <a:off x="6779641" y="5742788"/>
            <a:ext cx="199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Auswertungsbogen</a:t>
            </a:r>
          </a:p>
          <a:p>
            <a:pPr algn="ctr"/>
            <a:r>
              <a:rPr lang="de-DE" i="1" dirty="0"/>
              <a:t>Leseverstehen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116872" y="722599"/>
            <a:ext cx="396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Humanst521 BT" panose="020B0602020204020204" pitchFamily="34" charset="0"/>
              </a:rPr>
              <a:t>Screening-Werkstatt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DA6ED63-D51F-4860-9E17-FFB898784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7437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32" y="-123477"/>
            <a:ext cx="12296832" cy="1229683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1" y="1653600"/>
            <a:ext cx="4387307" cy="3665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246" y="1666620"/>
            <a:ext cx="2487282" cy="3652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55" y="1964760"/>
            <a:ext cx="2865453" cy="3354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FDC4C9D-2458-4F86-A053-75A9FFA6F04C}"/>
              </a:ext>
            </a:extLst>
          </p:cNvPr>
          <p:cNvSpPr txBox="1"/>
          <p:nvPr/>
        </p:nvSpPr>
        <p:spPr>
          <a:xfrm>
            <a:off x="2313598" y="4835068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Bilder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F72BB3C-12AC-42A9-81FE-0B0E8D5EE91A}"/>
              </a:ext>
            </a:extLst>
          </p:cNvPr>
          <p:cNvSpPr txBox="1"/>
          <p:nvPr/>
        </p:nvSpPr>
        <p:spPr>
          <a:xfrm>
            <a:off x="6305616" y="3966754"/>
            <a:ext cx="165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Suchfunktionen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7223F8-0E22-429B-8AB0-3159D601CB90}"/>
              </a:ext>
            </a:extLst>
          </p:cNvPr>
          <p:cNvSpPr txBox="1"/>
          <p:nvPr/>
        </p:nvSpPr>
        <p:spPr>
          <a:xfrm>
            <a:off x="9209276" y="5134899"/>
            <a:ext cx="133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Layoutideen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54812E-CD79-4570-86A9-FAF5E6293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376430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4AFDDE-ED49-4D97-BA4B-5199B735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Sprachverständnis</a:t>
            </a:r>
            <a:endParaRPr lang="de-DE" dirty="0"/>
          </a:p>
        </p:txBody>
      </p:sp>
      <p:pic>
        <p:nvPicPr>
          <p:cNvPr id="5" name="Grafik 4" descr="Ein Bild, das Text, Katze enthält.&#10;&#10;Automatisch generierte Beschreibung">
            <a:extLst>
              <a:ext uri="{FF2B5EF4-FFF2-40B4-BE49-F238E27FC236}">
                <a16:creationId xmlns:a16="http://schemas.microsoft.com/office/drawing/2014/main" id="{9E3BBDDF-CE2C-4BD2-9762-06B7058C1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20370"/>
            <a:ext cx="3385457" cy="479074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F0C8759-E525-49A0-9D86-553A2BC92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379" y="1520369"/>
            <a:ext cx="3385457" cy="479074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7ADAC78-FD02-4416-B5B7-4F5ED44015B5}"/>
              </a:ext>
            </a:extLst>
          </p:cNvPr>
          <p:cNvSpPr txBox="1"/>
          <p:nvPr/>
        </p:nvSpPr>
        <p:spPr>
          <a:xfrm>
            <a:off x="4223656" y="1520369"/>
            <a:ext cx="27867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Sprachverständnis Wortebene zeigen:</a:t>
            </a:r>
            <a:br>
              <a:rPr lang="de-DE" dirty="0"/>
            </a:br>
            <a:r>
              <a:rPr lang="de-DE" dirty="0">
                <a:solidFill>
                  <a:srgbClr val="D40050"/>
                </a:solidFill>
              </a:rPr>
              <a:t>Zeige: Hund!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4C9EF4E-EC49-4A84-BD3B-A47CDE9FA966}"/>
              </a:ext>
            </a:extLst>
          </p:cNvPr>
          <p:cNvSpPr txBox="1"/>
          <p:nvPr/>
        </p:nvSpPr>
        <p:spPr>
          <a:xfrm>
            <a:off x="4535278" y="5337631"/>
            <a:ext cx="3281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DE" dirty="0"/>
              <a:t>Sprachverständnis Wortebene ankreuzen: </a:t>
            </a:r>
            <a:br>
              <a:rPr lang="de-DE" dirty="0"/>
            </a:br>
            <a:r>
              <a:rPr lang="de-DE" dirty="0">
                <a:solidFill>
                  <a:srgbClr val="D40050"/>
                </a:solidFill>
              </a:rPr>
              <a:t>Wo ist: Hut? Kreuze an!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76B35384-3A4B-4A10-ADE5-830AEFB4A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39316773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3FD6E6-6B6A-48AB-A430-BAB9EC880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Leseverständnis – Rechtschreiben – aktiver Wortschatz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4F7DA1-9364-4DE7-B7BB-DAF2C6478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2254"/>
            <a:ext cx="2921000" cy="413349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DC0AD4E-9761-4AC9-B16A-FA192057B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65" y="1362254"/>
            <a:ext cx="2921000" cy="4133490"/>
          </a:xfrm>
          <a:prstGeom prst="rect">
            <a:avLst/>
          </a:prstGeom>
        </p:spPr>
      </p:pic>
      <p:pic>
        <p:nvPicPr>
          <p:cNvPr id="8" name="Grafik 7" descr="Ein Bild, das Text, Weiße Ware enthält.&#10;&#10;Automatisch generierte Beschreibung">
            <a:extLst>
              <a:ext uri="{FF2B5EF4-FFF2-40B4-BE49-F238E27FC236}">
                <a16:creationId xmlns:a16="http://schemas.microsoft.com/office/drawing/2014/main" id="{056AD4A8-80E7-4BF3-A09C-0B5F4335F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730" y="1362253"/>
            <a:ext cx="2921000" cy="41334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162FF40-98EB-4BAC-9E95-5CA286AE03D2}"/>
              </a:ext>
            </a:extLst>
          </p:cNvPr>
          <p:cNvSpPr txBox="1"/>
          <p:nvPr/>
        </p:nvSpPr>
        <p:spPr>
          <a:xfrm>
            <a:off x="838200" y="5642819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Leseverständnis Wortebene ankreuzen: </a:t>
            </a:r>
          </a:p>
          <a:p>
            <a:r>
              <a:rPr lang="de-DE" dirty="0" err="1">
                <a:solidFill>
                  <a:srgbClr val="D40050"/>
                </a:solidFill>
              </a:rPr>
              <a:t>Lies</a:t>
            </a:r>
            <a:r>
              <a:rPr lang="de-DE" dirty="0">
                <a:solidFill>
                  <a:srgbClr val="D40050"/>
                </a:solidFill>
              </a:rPr>
              <a:t>! Kreuze richtig an!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4A3C858-C36C-4368-A1D8-8548B7188ABF}"/>
              </a:ext>
            </a:extLst>
          </p:cNvPr>
          <p:cNvSpPr txBox="1"/>
          <p:nvPr/>
        </p:nvSpPr>
        <p:spPr>
          <a:xfrm>
            <a:off x="4342965" y="5642819"/>
            <a:ext cx="292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Rechtschreiben – aktiver Wortschatz schreiben: </a:t>
            </a:r>
            <a:r>
              <a:rPr lang="de-DE" dirty="0">
                <a:solidFill>
                  <a:srgbClr val="D40050"/>
                </a:solidFill>
              </a:rPr>
              <a:t>Schreibe das Wort!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DB07C17-F5BA-4C0C-AF24-53915CB8C87C}"/>
              </a:ext>
            </a:extLst>
          </p:cNvPr>
          <p:cNvSpPr txBox="1"/>
          <p:nvPr/>
        </p:nvSpPr>
        <p:spPr>
          <a:xfrm>
            <a:off x="7838733" y="564281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Aktiver Wortschatz benennen: </a:t>
            </a:r>
          </a:p>
          <a:p>
            <a:r>
              <a:rPr lang="de-DE" dirty="0">
                <a:solidFill>
                  <a:srgbClr val="D40050"/>
                </a:solidFill>
              </a:rPr>
              <a:t>Was ist das? Das ist …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278CF57A-D724-4B4B-8BAF-F97C4E39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005357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CC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485"/>
            <a:ext cx="10680388" cy="38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02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32" y="-123477"/>
            <a:ext cx="12296832" cy="12296832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723">
            <a:off x="6760050" y="1475049"/>
            <a:ext cx="4657250" cy="467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3312">
            <a:off x="1304798" y="852622"/>
            <a:ext cx="4543552" cy="454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6A075F-A4FA-4EB9-A445-D54777DA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426676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1EFF98-B002-4D68-9C39-98A82675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89" y="1537102"/>
            <a:ext cx="10515600" cy="1325563"/>
          </a:xfrm>
        </p:spPr>
        <p:txBody>
          <a:bodyPr/>
          <a:lstStyle/>
          <a:p>
            <a:r>
              <a:rPr lang="de-DE" dirty="0"/>
              <a:t>Erklärvideo:</a:t>
            </a:r>
            <a:br>
              <a:rPr lang="de-DE" sz="440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5154BB-3EB8-45C9-BD42-01F1761D1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sz="6000" dirty="0">
              <a:hlinkClick r:id="rId2"/>
            </a:endParaRPr>
          </a:p>
          <a:p>
            <a:pPr marL="0" indent="0">
              <a:buNone/>
            </a:pPr>
            <a:r>
              <a:rPr lang="de-DE" sz="6000" dirty="0">
                <a:hlinkClick r:id="rId2"/>
              </a:rPr>
              <a:t>https://paedalogis.com/zabulo</a:t>
            </a:r>
            <a:r>
              <a:rPr lang="de-DE" sz="6000" dirty="0"/>
              <a:t> </a:t>
            </a:r>
          </a:p>
          <a:p>
            <a:pPr marL="0" indent="0">
              <a:buNone/>
            </a:pPr>
            <a:endParaRPr lang="de-DE" sz="6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6815CD-17C5-4A41-919C-84875246A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846003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3D34E-A395-407D-BEC7-9134AC79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Zabulo</a:t>
            </a:r>
            <a:r>
              <a:rPr lang="de-DE" dirty="0"/>
              <a:t> gibt es auch als App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BD48F7-55AC-43DA-B9B4-5621F5DB8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für iPad (iOS)</a:t>
            </a:r>
          </a:p>
          <a:p>
            <a:pPr marL="0" indent="0">
              <a:buNone/>
            </a:pPr>
            <a:br>
              <a:rPr lang="de-DE" dirty="0"/>
            </a:br>
            <a:r>
              <a:rPr lang="de-DE" dirty="0"/>
              <a:t>Weitere Infos: </a:t>
            </a:r>
          </a:p>
          <a:p>
            <a:pPr marL="0" indent="0">
              <a:buNone/>
            </a:pPr>
            <a:r>
              <a:rPr lang="de-DE" dirty="0">
                <a:hlinkClick r:id="rId2"/>
              </a:rPr>
              <a:t>https://paedalogis.com/tablet-werkstatt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Apple App Store: </a:t>
            </a:r>
            <a:r>
              <a:rPr lang="de-DE" dirty="0">
                <a:hlinkClick r:id="rId3"/>
              </a:rPr>
              <a:t>https://apps.apple.com/de/app/zabulo/id1428700761</a:t>
            </a:r>
            <a:r>
              <a:rPr lang="de-DE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B4338E-3ABC-4715-B829-9679800CE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953" y="365125"/>
            <a:ext cx="3562847" cy="3591426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BD72BD-5CD3-40C8-8AA8-E0E416F43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521837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F6BB6-ED41-4C0D-A3F7-66CC1A52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3547" y="457201"/>
            <a:ext cx="3342453" cy="3071876"/>
          </a:xfrm>
        </p:spPr>
        <p:txBody>
          <a:bodyPr>
            <a:normAutofit/>
          </a:bodyPr>
          <a:lstStyle/>
          <a:p>
            <a:r>
              <a:rPr lang="de-DE" dirty="0"/>
              <a:t>Lesetipp: </a:t>
            </a:r>
            <a:r>
              <a:rPr lang="de-DE" dirty="0" err="1"/>
              <a:t>Diklusive</a:t>
            </a:r>
            <a:r>
              <a:rPr lang="de-DE" dirty="0"/>
              <a:t> Lernwelten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5D0E65E-F20D-4262-9178-4EFBF350A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13547" y="3404130"/>
            <a:ext cx="3342453" cy="1359988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https://leaschulz.com/diklusion/diklusive-lernwelten/</a:t>
            </a:r>
            <a:r>
              <a:rPr lang="de-DE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87F9540-E009-42C1-8240-26653EAD8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484" y="1306290"/>
            <a:ext cx="2145728" cy="307187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5C95989-2FBB-4FF5-8F32-C277E8EF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82" y="-24320"/>
            <a:ext cx="5005326" cy="705331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E9AD8EB-D47E-1C48-8226-C3FB8CE1ED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4346" y="4097354"/>
            <a:ext cx="2198754" cy="21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15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4381F-CA0B-4078-8110-4A345870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3547" y="457201"/>
            <a:ext cx="3342453" cy="2251799"/>
          </a:xfrm>
        </p:spPr>
        <p:txBody>
          <a:bodyPr>
            <a:normAutofit fontScale="90000"/>
          </a:bodyPr>
          <a:lstStyle/>
          <a:p>
            <a:r>
              <a:rPr lang="de-DE" dirty="0"/>
              <a:t>Lesetipp Wortschatz-förderung u.a. mit </a:t>
            </a:r>
            <a:r>
              <a:rPr lang="de-DE" dirty="0" err="1"/>
              <a:t>zabulo</a:t>
            </a:r>
            <a:r>
              <a:rPr lang="de-DE" dirty="0"/>
              <a:t>: </a:t>
            </a:r>
            <a:r>
              <a:rPr lang="de-DE" dirty="0" err="1"/>
              <a:t>mitSprache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B842575-C7CF-4F90-BA2F-DCC96E4D4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13547" y="2649325"/>
            <a:ext cx="3342453" cy="1359988"/>
          </a:xfrm>
        </p:spPr>
        <p:txBody>
          <a:bodyPr/>
          <a:lstStyle/>
          <a:p>
            <a:r>
              <a:rPr lang="de-D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https://paedalogis.com/wp-content/uploads/2021/07/mitSprache_2_21_Beitrag_Reber_web.pdf</a:t>
            </a:r>
            <a:r>
              <a:rPr lang="de-DE" dirty="0"/>
              <a:t> 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26C2F78-9E1E-4795-9A0E-8B05923F1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24949" y="2837574"/>
            <a:ext cx="1171739" cy="1171739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416294-0388-40CD-8953-532B8D38B42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550025"/>
            <a:ext cx="7200900" cy="29845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/>
                <a:ea typeface="+mn-ea"/>
                <a:cs typeface="+mn-cs"/>
              </a:rPr>
              <a:t>Dr. Karin Reber, http://www.karin-reber.de - Bilder aus zabulo, http://www.paedalogis.com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Emoji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646F03-ED01-4DBA-BB19-E0481C68F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3" y="55206"/>
            <a:ext cx="4859931" cy="6858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416594B-7374-4CCE-BA63-7518C60FF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000" y="4509001"/>
            <a:ext cx="1775775" cy="1775775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93C76045-3655-4F2B-873B-27BAF99A51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17" y="929244"/>
            <a:ext cx="2868865" cy="357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82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85A3C-6554-42DC-8340-DBE39126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700"/>
          </a:xfrm>
        </p:spPr>
        <p:txBody>
          <a:bodyPr/>
          <a:lstStyle/>
          <a:p>
            <a:r>
              <a:rPr lang="de-DE" dirty="0"/>
              <a:t>Literatur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FC9B64-F7CC-4C16-98E4-7C79FE6FC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1826"/>
            <a:ext cx="10515600" cy="5274524"/>
          </a:xfrm>
        </p:spPr>
        <p:txBody>
          <a:bodyPr>
            <a:normAutofit fontScale="47500" lnSpcReduction="20000"/>
          </a:bodyPr>
          <a:lstStyle/>
          <a:p>
            <a:pPr>
              <a:buClr>
                <a:srgbClr val="C1CC0D"/>
              </a:buClr>
            </a:pPr>
            <a:r>
              <a:rPr lang="de-DE" dirty="0"/>
              <a:t>Csikszentmihalyi, M. (1995): Flow. Das Geheimnis des Glücks. Klett-Cotta: Stuttgart.</a:t>
            </a:r>
          </a:p>
          <a:p>
            <a:pPr>
              <a:buClr>
                <a:srgbClr val="C1CC0D"/>
              </a:buClr>
            </a:pPr>
            <a:r>
              <a:rPr lang="de-DE" dirty="0"/>
              <a:t>Kirch, M./Reber, K. (2014): Mit allen Kindern spielerisch richtig schreiben lernen. Das Spiel als inklusive Methode. In: Sache Wort Zahl 42, 43-49.</a:t>
            </a:r>
          </a:p>
          <a:p>
            <a:pPr>
              <a:buClr>
                <a:srgbClr val="C1CC0D"/>
              </a:buClr>
            </a:pPr>
            <a:r>
              <a:rPr lang="de-DE" dirty="0"/>
              <a:t>Reber, K. (2021): Sprachförderung mit digitalen Medien: Beispiele für den Bereich Grammatik. In: Schulz, L./</a:t>
            </a:r>
            <a:r>
              <a:rPr lang="de-DE" dirty="0" err="1"/>
              <a:t>Krstoski</a:t>
            </a:r>
            <a:r>
              <a:rPr lang="de-DE" dirty="0"/>
              <a:t>, I./</a:t>
            </a:r>
            <a:r>
              <a:rPr lang="de-DE" dirty="0" err="1"/>
              <a:t>Lüneberger</a:t>
            </a:r>
            <a:r>
              <a:rPr lang="de-DE" dirty="0"/>
              <a:t>, M./Wichmann, D. (Hrsg.): </a:t>
            </a:r>
            <a:r>
              <a:rPr lang="de-DE" dirty="0" err="1"/>
              <a:t>Diklusive</a:t>
            </a:r>
            <a:r>
              <a:rPr lang="de-DE" dirty="0"/>
              <a:t> Lernwelten. Visual Books, Dornstadt, 155-168. (erhältlich als kostenloses Open-Source-E-Book zum Download oder als Print-Buch, </a:t>
            </a:r>
            <a:r>
              <a:rPr lang="de-DE" dirty="0">
                <a:hlinkClick r:id="rId2"/>
              </a:rPr>
              <a:t>https://visual-books.com/diklusion</a:t>
            </a:r>
            <a:r>
              <a:rPr lang="de-DE" dirty="0"/>
              <a:t> bzw. </a:t>
            </a:r>
            <a:r>
              <a:rPr lang="de-DE" dirty="0">
                <a:hlinkClick r:id="rId3"/>
              </a:rPr>
              <a:t>https://leaschulz.com/diklusion/diklusive-lernwelten/</a:t>
            </a:r>
            <a:r>
              <a:rPr lang="de-DE" dirty="0"/>
              <a:t>) </a:t>
            </a:r>
          </a:p>
          <a:p>
            <a:pPr>
              <a:buClr>
                <a:srgbClr val="C1CC0D"/>
              </a:buClr>
            </a:pPr>
            <a:r>
              <a:rPr lang="de-DE" dirty="0"/>
              <a:t>Reber, K. (2021): Wortschatzförderung in Unterricht und Therapie: Reale und digitale Lernwelten verknüpfen. In: </a:t>
            </a:r>
            <a:r>
              <a:rPr lang="de-DE" dirty="0" err="1"/>
              <a:t>mitSprache</a:t>
            </a:r>
            <a:r>
              <a:rPr lang="de-DE" dirty="0"/>
              <a:t> 2, 5-24. </a:t>
            </a:r>
            <a:r>
              <a:rPr lang="de-DE" dirty="0">
                <a:hlinkClick r:id="rId4"/>
              </a:rPr>
              <a:t>https://paedalogis.com/wp-content/uploads/2021/07/mitSprache_2_21_Beitrag_Reber_web.pdf</a:t>
            </a:r>
            <a:r>
              <a:rPr lang="de-DE" dirty="0"/>
              <a:t>  </a:t>
            </a:r>
          </a:p>
          <a:p>
            <a:pPr>
              <a:buClr>
                <a:srgbClr val="C1CC0D"/>
              </a:buClr>
            </a:pPr>
            <a:r>
              <a:rPr lang="de-DE" dirty="0"/>
              <a:t>Reber, K. (3/2023): Prävention von Lese- und Rechtschreibstörungen im Unterricht. Systematischer Schriftspracherwerb von Anfang an. Ernst Reinhardt Verlag, München/Basel.</a:t>
            </a:r>
          </a:p>
          <a:p>
            <a:pPr>
              <a:buClr>
                <a:srgbClr val="C1CC0D"/>
              </a:buClr>
            </a:pPr>
            <a:r>
              <a:rPr lang="de-DE" dirty="0"/>
              <a:t>Reber, K./Kirch, M. (2013): Richtig schreiben lernen. Kompetenzorientierter, inklusiver Rechtschreibunterricht. In: Praxis Sprache 4, 254-257. </a:t>
            </a:r>
            <a:r>
              <a:rPr lang="de-DE" dirty="0">
                <a:hlinkClick r:id="rId5"/>
              </a:rPr>
              <a:t>Download des Artikels</a:t>
            </a:r>
            <a:r>
              <a:rPr lang="de-DE" dirty="0"/>
              <a:t>, </a:t>
            </a:r>
            <a:r>
              <a:rPr lang="de-DE" dirty="0">
                <a:hlinkClick r:id="rId6"/>
              </a:rPr>
              <a:t>Download des Materials zum Artikel (u.a. Kompetenzprofile)</a:t>
            </a:r>
            <a:r>
              <a:rPr lang="de-DE" dirty="0"/>
              <a:t>, </a:t>
            </a:r>
            <a:r>
              <a:rPr lang="de-DE" dirty="0">
                <a:hlinkClick r:id="rId7"/>
              </a:rPr>
              <a:t>Download des gesamten Themenheftes „Inklusion &amp; Sprache“</a:t>
            </a:r>
            <a:endParaRPr lang="de-DE" dirty="0"/>
          </a:p>
          <a:p>
            <a:pPr>
              <a:buClr>
                <a:srgbClr val="C1CC0D"/>
              </a:buClr>
            </a:pPr>
            <a:r>
              <a:rPr lang="de-DE" dirty="0"/>
              <a:t>Reber, K./Kirch, M. (2013): Kompetenzprofile Schriftspracherwerb &amp; Rechtschreiben. Downloadmaterial in: Praxis Sprache 4, 254-257. Download: </a:t>
            </a:r>
            <a:r>
              <a:rPr lang="de-DE" dirty="0">
                <a:hlinkClick r:id="rId6"/>
              </a:rPr>
              <a:t>https://dgs-ev.de/fileadmin/Fachpublikationen/PS_4-2013/Reber_Kirch_Rechtschreibunterricht_ps_2013_04.pdf</a:t>
            </a:r>
            <a:r>
              <a:rPr lang="de-DE" dirty="0"/>
              <a:t>  </a:t>
            </a:r>
          </a:p>
          <a:p>
            <a:pPr>
              <a:buClr>
                <a:srgbClr val="C1CC0D"/>
              </a:buClr>
            </a:pPr>
            <a:r>
              <a:rPr lang="de-DE" dirty="0"/>
              <a:t>Reber, K./Kirch, M. (2014): Richtig schreiben lernen: Kompetenzorientierter, inklusiver Rechtschreibunterricht. In: </a:t>
            </a:r>
            <a:r>
              <a:rPr lang="de-DE" dirty="0" err="1"/>
              <a:t>Sallat</a:t>
            </a:r>
            <a:r>
              <a:rPr lang="de-DE" dirty="0"/>
              <a:t>, St./Spreer, M./Glück, </a:t>
            </a:r>
            <a:r>
              <a:rPr lang="de-DE" dirty="0" err="1"/>
              <a:t>Ch</a:t>
            </a:r>
            <a:r>
              <a:rPr lang="de-DE" dirty="0"/>
              <a:t>. W. (Hrsg.): Sprache professionell fördern: kompetent-vernetzt-innovativ. Tagungsband zum Bundeskongress der Deutschen Gesellschaft für Sprachheilpädagogik in Leipzig, 114-120. </a:t>
            </a:r>
            <a:r>
              <a:rPr lang="de-DE" dirty="0">
                <a:hlinkClick r:id="rId8" tooltip="Richtig schreiben lernen"/>
              </a:rPr>
              <a:t>Artikel zum Download</a:t>
            </a:r>
            <a:endParaRPr lang="de-DE" dirty="0"/>
          </a:p>
          <a:p>
            <a:pPr>
              <a:buClr>
                <a:srgbClr val="C1CC0D"/>
              </a:buClr>
            </a:pPr>
            <a:r>
              <a:rPr lang="de-DE" dirty="0"/>
              <a:t>Reber, K./Kirch, M. (2014): Zielgerichtet Fördern und Fordern in heterogenen Klassen. Rechtschreibfähigkeiten kompetenzorientiert entwickeln. In: Pädagogik 3, 30-35.</a:t>
            </a:r>
          </a:p>
          <a:p>
            <a:pPr>
              <a:buClr>
                <a:srgbClr val="C1CC0D"/>
              </a:buClr>
            </a:pPr>
            <a:r>
              <a:rPr lang="de-DE" dirty="0"/>
              <a:t>Reber, K./Steidl, M. (2016): Computerprogramm </a:t>
            </a:r>
            <a:r>
              <a:rPr lang="de-DE" dirty="0" err="1"/>
              <a:t>zabulo</a:t>
            </a:r>
            <a:r>
              <a:rPr lang="de-DE" dirty="0"/>
              <a:t>. Individuelle Lernmaterialien selbst erstellen. </a:t>
            </a:r>
            <a:r>
              <a:rPr lang="de-DE" dirty="0" err="1"/>
              <a:t>Paedalogis</a:t>
            </a:r>
            <a:r>
              <a:rPr lang="de-DE" dirty="0"/>
              <a:t>: Weiden. </a:t>
            </a:r>
            <a:r>
              <a:rPr lang="de-DE" dirty="0">
                <a:hlinkClick r:id="rId9"/>
              </a:rPr>
              <a:t>http://www.paedalogis.com</a:t>
            </a:r>
            <a:r>
              <a:rPr lang="de-DE" dirty="0"/>
              <a:t>  </a:t>
            </a:r>
          </a:p>
          <a:p>
            <a:pPr>
              <a:buClr>
                <a:srgbClr val="C1CC0D"/>
              </a:buClr>
            </a:pPr>
            <a:r>
              <a:rPr lang="de-DE" dirty="0"/>
              <a:t>Reber, K./Steidl, M. (2020): App </a:t>
            </a:r>
            <a:r>
              <a:rPr lang="de-DE" dirty="0" err="1"/>
              <a:t>zabulo</a:t>
            </a:r>
            <a:r>
              <a:rPr lang="de-DE" dirty="0"/>
              <a:t>. </a:t>
            </a:r>
            <a:r>
              <a:rPr lang="de-DE" dirty="0" err="1"/>
              <a:t>Paedalogis</a:t>
            </a:r>
            <a:r>
              <a:rPr lang="de-DE" dirty="0"/>
              <a:t>: Weiden. </a:t>
            </a:r>
            <a:r>
              <a:rPr lang="de-DE" dirty="0">
                <a:hlinkClick r:id="rId10"/>
              </a:rPr>
              <a:t>https://apps.apple.com/us/app/zabulo/id1428700761</a:t>
            </a:r>
            <a:r>
              <a:rPr lang="de-DE" dirty="0"/>
              <a:t>  </a:t>
            </a:r>
          </a:p>
          <a:p>
            <a:pPr>
              <a:buClr>
                <a:srgbClr val="C1CC0D"/>
              </a:buClr>
            </a:pPr>
            <a:r>
              <a:rPr lang="de-DE" dirty="0"/>
              <a:t>Reber, K./</a:t>
            </a:r>
            <a:r>
              <a:rPr lang="de-DE" dirty="0" err="1"/>
              <a:t>Wildegger</a:t>
            </a:r>
            <a:r>
              <a:rPr lang="de-DE" dirty="0"/>
              <a:t>-Lack, E. (2020): Sprachförderung mit digitalen Medien: Von real bis digital. Idstein: Schulz-Kirchner Verlag.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02B98F0-8E63-47C3-84AC-5DAA323CA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5503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9E4A3-8F2B-4963-BF64-2F2673166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Rechtehinweis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59A954-5D4D-42B5-88B9-4C54F9F34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Die Präsentation darf für Fortbildungszwecke benutzt, adaptiert und weitergegeben werden, eine kommerzielle Nutzung ist untersagt, vgl. Lizenz CC-BY-NC-SA </a:t>
            </a:r>
          </a:p>
          <a:p>
            <a:r>
              <a:rPr lang="de-DE" dirty="0"/>
              <a:t>Das verwendete Bildmaterial sowie die beschriebene Software ist urheberrechtlich geschützt und bedarf der Quellenangabe:</a:t>
            </a:r>
            <a:br>
              <a:rPr lang="de-DE" dirty="0"/>
            </a:br>
            <a:r>
              <a:rPr lang="de-DE" dirty="0">
                <a:solidFill>
                  <a:srgbClr val="D40050"/>
                </a:solidFill>
              </a:rPr>
              <a:t>Bilder und Screenshots aus </a:t>
            </a:r>
            <a:r>
              <a:rPr lang="de-DE" dirty="0" err="1">
                <a:solidFill>
                  <a:srgbClr val="D40050"/>
                </a:solidFill>
              </a:rPr>
              <a:t>zabulo</a:t>
            </a:r>
            <a:r>
              <a:rPr lang="de-DE">
                <a:solidFill>
                  <a:srgbClr val="D40050"/>
                </a:solidFill>
              </a:rPr>
              <a:t> – </a:t>
            </a:r>
            <a:r>
              <a:rPr lang="de-DE">
                <a:solidFill>
                  <a:srgbClr val="D40050"/>
                </a:solidFill>
                <a:hlinkClick r:id="rId2"/>
              </a:rPr>
              <a:t>http</a:t>
            </a:r>
            <a:r>
              <a:rPr lang="de-DE" dirty="0">
                <a:solidFill>
                  <a:srgbClr val="D40050"/>
                </a:solidFill>
                <a:hlinkClick r:id="rId2"/>
              </a:rPr>
              <a:t>://www.paedalogis.com</a:t>
            </a:r>
            <a:endParaRPr lang="de-DE" dirty="0">
              <a:solidFill>
                <a:srgbClr val="D40050"/>
              </a:solidFill>
            </a:endParaRPr>
          </a:p>
          <a:p>
            <a:r>
              <a:rPr lang="de-DE" dirty="0"/>
              <a:t>Eine anderweitige Verwendung als für Fortbildungszwecke bedarf der Rücksprache mit dem Urheber.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Urheber: </a:t>
            </a:r>
            <a:r>
              <a:rPr lang="de-DE" dirty="0" err="1"/>
              <a:t>paedalogis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Weitere Informationen: </a:t>
            </a:r>
            <a:r>
              <a:rPr lang="de-DE" dirty="0">
                <a:hlinkClick r:id="rId2"/>
              </a:rPr>
              <a:t>http://www.paedalogis.com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Rückfragen: </a:t>
            </a:r>
            <a:r>
              <a:rPr lang="de-DE" dirty="0">
                <a:hlinkClick r:id="rId3"/>
              </a:rPr>
              <a:t>service@paedalogis.com</a:t>
            </a:r>
            <a:r>
              <a:rPr lang="de-DE" dirty="0"/>
              <a:t>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A3AB44-F988-4395-AC5C-6D8B1E409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1496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272FD-8CA2-49C3-9157-58B8D709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Individuelle Materialien erstellen für 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E739DE-126D-48E8-9A00-0BBA92F68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>
                <a:solidFill>
                  <a:srgbClr val="D40050"/>
                </a:solidFill>
              </a:rPr>
              <a:t>Phonologische Bewusstheit </a:t>
            </a:r>
            <a:r>
              <a:rPr lang="de-DE" dirty="0"/>
              <a:t>im weiteren und engeren Sinn</a:t>
            </a:r>
          </a:p>
          <a:p>
            <a:r>
              <a:rPr lang="de-DE" dirty="0">
                <a:solidFill>
                  <a:srgbClr val="D40050"/>
                </a:solidFill>
              </a:rPr>
              <a:t>Schriftspracherwerb</a:t>
            </a:r>
            <a:r>
              <a:rPr lang="de-DE" dirty="0"/>
              <a:t>, passend zu allen (!) </a:t>
            </a:r>
            <a:r>
              <a:rPr lang="de-DE" dirty="0" err="1"/>
              <a:t>Fibellehrgängen</a:t>
            </a:r>
            <a:endParaRPr lang="de-DE" dirty="0"/>
          </a:p>
          <a:p>
            <a:r>
              <a:rPr lang="de-DE" dirty="0">
                <a:solidFill>
                  <a:srgbClr val="D40050"/>
                </a:solidFill>
              </a:rPr>
              <a:t>Leseförderung</a:t>
            </a:r>
            <a:r>
              <a:rPr lang="de-DE" dirty="0"/>
              <a:t>: Lesetechnik und Leseverstehen (Wortebene)</a:t>
            </a:r>
          </a:p>
          <a:p>
            <a:r>
              <a:rPr lang="de-DE" dirty="0">
                <a:solidFill>
                  <a:srgbClr val="D40050"/>
                </a:solidFill>
              </a:rPr>
              <a:t>Schreibförderung</a:t>
            </a:r>
            <a:r>
              <a:rPr lang="de-DE" dirty="0"/>
              <a:t>: Wort-, Satz- bis Impulse zur Textebene</a:t>
            </a:r>
          </a:p>
          <a:p>
            <a:r>
              <a:rPr lang="de-DE" dirty="0">
                <a:solidFill>
                  <a:srgbClr val="D40050"/>
                </a:solidFill>
              </a:rPr>
              <a:t>Rechtschreibstrategien</a:t>
            </a:r>
            <a:r>
              <a:rPr lang="de-DE" dirty="0"/>
              <a:t> und (individueller) Grundwortschatz</a:t>
            </a:r>
          </a:p>
          <a:p>
            <a:r>
              <a:rPr lang="de-DE" dirty="0">
                <a:solidFill>
                  <a:srgbClr val="D40050"/>
                </a:solidFill>
              </a:rPr>
              <a:t>Aussprachetraining</a:t>
            </a:r>
            <a:r>
              <a:rPr lang="de-DE" dirty="0"/>
              <a:t>: Fokus auf bestimmte Laute und/oder phonologische Prozesse</a:t>
            </a:r>
          </a:p>
          <a:p>
            <a:r>
              <a:rPr lang="de-DE" dirty="0">
                <a:solidFill>
                  <a:srgbClr val="D40050"/>
                </a:solidFill>
              </a:rPr>
              <a:t>Wortschatzförderung</a:t>
            </a:r>
            <a:r>
              <a:rPr lang="de-DE" dirty="0"/>
              <a:t>: Training von Wortfeldern oder individueller Grundwortschätze</a:t>
            </a:r>
          </a:p>
          <a:p>
            <a:r>
              <a:rPr lang="de-DE" dirty="0">
                <a:solidFill>
                  <a:srgbClr val="D40050"/>
                </a:solidFill>
              </a:rPr>
              <a:t>Grammatikförderung</a:t>
            </a:r>
            <a:r>
              <a:rPr lang="de-DE" dirty="0"/>
              <a:t>: Artikeltraining, Kasus, Verben, Nomen</a:t>
            </a:r>
          </a:p>
          <a:p>
            <a:r>
              <a:rPr lang="de-DE" dirty="0">
                <a:solidFill>
                  <a:srgbClr val="D40050"/>
                </a:solidFill>
              </a:rPr>
              <a:t>Sprachverstehen</a:t>
            </a:r>
            <a:r>
              <a:rPr lang="de-DE" dirty="0"/>
              <a:t>: Monitoring des Sprachverstehens, Sprachverstehen auf Wortebene sowie im kommunikativen Handeln beim Einsatz der Materialien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1CB8E5E-74AA-461C-915E-C5BD63A4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369934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D9562-716D-448B-8378-2A7CE34B8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Arbeitsblätter, Spiele, Tests und digitale Spiele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615E4D-377B-412B-8C06-2A1606F7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8C64EC-A57D-4580-B5B5-A8A114814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64815">
            <a:off x="512149" y="1686330"/>
            <a:ext cx="2095429" cy="3020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5700298-A121-49BF-A974-DA649F916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821">
            <a:off x="3117444" y="2573599"/>
            <a:ext cx="2069920" cy="2927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CC758B9-ABF2-4120-A0F5-BE23062516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772">
            <a:off x="8954831" y="2689351"/>
            <a:ext cx="2781661" cy="2129853"/>
          </a:xfrm>
          <a:prstGeom prst="roundRect">
            <a:avLst>
              <a:gd name="adj" fmla="val 3333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7B4013F-066B-4335-B097-EE131E63058D}"/>
              </a:ext>
            </a:extLst>
          </p:cNvPr>
          <p:cNvSpPr txBox="1"/>
          <p:nvPr/>
        </p:nvSpPr>
        <p:spPr>
          <a:xfrm rot="501778">
            <a:off x="9461889" y="4823722"/>
            <a:ext cx="1352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Lautdetektiv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124359C-F4EC-4E83-B08E-655A66F937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662" y="1733354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9344C1B-7884-4A54-A844-163F5ADDC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029" y="1576060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CB7C3B5-E9F9-4893-BC87-6130726507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712">
            <a:off x="6240848" y="4349488"/>
            <a:ext cx="1298794" cy="1855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96911F9-6BAA-43E1-9770-C01CB9B63BAF}"/>
              </a:ext>
            </a:extLst>
          </p:cNvPr>
          <p:cNvSpPr txBox="1"/>
          <p:nvPr/>
        </p:nvSpPr>
        <p:spPr>
          <a:xfrm rot="161308">
            <a:off x="7818906" y="5607008"/>
            <a:ext cx="1994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Auswertungsbogen</a:t>
            </a:r>
          </a:p>
          <a:p>
            <a:r>
              <a:rPr lang="de-DE" i="1" dirty="0"/>
              <a:t>Leseverstehen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D63952D-D4ED-4C39-80B6-9C18442080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361">
            <a:off x="5603211" y="1885581"/>
            <a:ext cx="1653702" cy="22594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07AD011-6E35-4D21-ADCA-F2F29BF3E734}"/>
              </a:ext>
            </a:extLst>
          </p:cNvPr>
          <p:cNvSpPr txBox="1"/>
          <p:nvPr/>
        </p:nvSpPr>
        <p:spPr>
          <a:xfrm rot="21413188">
            <a:off x="7277326" y="2120620"/>
            <a:ext cx="1531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Testbogen</a:t>
            </a:r>
          </a:p>
          <a:p>
            <a:r>
              <a:rPr lang="de-DE" i="1" dirty="0"/>
              <a:t>Leseverstehen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658C81E-D74B-4A43-B6B7-A287888B3970}"/>
              </a:ext>
            </a:extLst>
          </p:cNvPr>
          <p:cNvSpPr txBox="1"/>
          <p:nvPr/>
        </p:nvSpPr>
        <p:spPr>
          <a:xfrm rot="21326502">
            <a:off x="852292" y="4685223"/>
            <a:ext cx="181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Arbeitsblatt </a:t>
            </a:r>
            <a:br>
              <a:rPr lang="de-DE" dirty="0"/>
            </a:br>
            <a:r>
              <a:rPr lang="de-DE" dirty="0"/>
              <a:t>Wörter schreiben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C6D4F3F-296F-41FB-9F79-6C9DF3ABC3F5}"/>
              </a:ext>
            </a:extLst>
          </p:cNvPr>
          <p:cNvSpPr txBox="1"/>
          <p:nvPr/>
        </p:nvSpPr>
        <p:spPr>
          <a:xfrm rot="253488">
            <a:off x="3217299" y="5472973"/>
            <a:ext cx="1480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Spiel </a:t>
            </a:r>
            <a:br>
              <a:rPr lang="de-DE" dirty="0"/>
            </a:br>
            <a:r>
              <a:rPr lang="de-DE" dirty="0"/>
              <a:t>Wörtertreppe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D57087C-5E54-46CE-8BE7-F5F54973A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79" y="1744196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A80317A-F40D-40BC-BFD9-EED78FEE9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124" y="5555062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042A688-B099-49DD-AD6D-659FCBD9F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112" y="3750699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CDFB6FA-58D8-4ABC-85A2-69E1CFBD27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623" y="5333941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1750362-8692-40D0-AE67-A625A98254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87" y="5438294"/>
            <a:ext cx="573074" cy="54563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022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661" y="1412115"/>
            <a:ext cx="3124224" cy="20744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3" y="397953"/>
            <a:ext cx="1223332" cy="12233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213016" y="686453"/>
            <a:ext cx="373929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Humanst521 BT" panose="020B0602020204020204" pitchFamily="34" charset="0"/>
              </a:rPr>
              <a:t>Material-Werkstatt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31" y="202165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4" y="680069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198" y="277849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0" y="5089190"/>
            <a:ext cx="1394600" cy="13946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2227510" y="5454039"/>
            <a:ext cx="396531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Humanst521 BT" panose="020B0602020204020204" pitchFamily="34" charset="0"/>
              </a:rPr>
              <a:t>Screening-Werkstatt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61" y="5302357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53" y="5847996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19" y="5381209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8" y="3580913"/>
            <a:ext cx="1223332" cy="12233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2198656" y="3796103"/>
            <a:ext cx="49431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Humanst521 BT" panose="020B0602020204020204" pitchFamily="34" charset="0"/>
              </a:rPr>
              <a:t>Computerspiel-Werkstatt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03" y="4367180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35" y="4302231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75" y="3480222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3" y="1996433"/>
            <a:ext cx="1223332" cy="122333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feld 29"/>
          <p:cNvSpPr txBox="1"/>
          <p:nvPr/>
        </p:nvSpPr>
        <p:spPr>
          <a:xfrm>
            <a:off x="2213016" y="2284933"/>
            <a:ext cx="303236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3600" dirty="0">
                <a:latin typeface="Humanst521 BT" panose="020B0602020204020204" pitchFamily="34" charset="0"/>
              </a:rPr>
              <a:t>Spiel-Werkstatt</a:t>
            </a:r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364" y="1919767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05" y="2527171"/>
            <a:ext cx="573074" cy="545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72" y="2023558"/>
            <a:ext cx="573074" cy="5456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6A86827-34E1-4C10-836E-47A06953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36103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9EAD6-070A-4D67-90B6-BDBA2F14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Eine Wörterliste als Arbeitsblatt, Spiel, Screening oder Computerspiel – binnen Sekunden!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43B8989-B334-497A-ADCE-4C60FDC00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62" y="3276096"/>
            <a:ext cx="1893046" cy="27286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747F6C-5499-4140-9E51-3C0725875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04" y="1795639"/>
            <a:ext cx="845961" cy="8459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B277042-91E2-40DE-8502-9BCA97CE45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19" y="1795639"/>
            <a:ext cx="845961" cy="8459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CF9E4B7-5130-4D7B-8241-6BE44855FC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781" y="1690688"/>
            <a:ext cx="951191" cy="951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561EB02-6887-41D4-9795-9F7D3B3EA1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466" y="1743023"/>
            <a:ext cx="951191" cy="951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Grafik 13" descr="Ein Bild, das Text, Münzautomat enthält.&#10;&#10;Automatisch generierte Beschreibung">
            <a:extLst>
              <a:ext uri="{FF2B5EF4-FFF2-40B4-BE49-F238E27FC236}">
                <a16:creationId xmlns:a16="http://schemas.microsoft.com/office/drawing/2014/main" id="{FE51A2CD-1CA9-4FB7-AA3E-2752620737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774" y="3276096"/>
            <a:ext cx="1941830" cy="272868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BEE8A3A-518C-4D0C-970D-6A45C4F9D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8679" y="3302391"/>
            <a:ext cx="2085718" cy="156028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F5ECACD-5308-4E39-9683-D653FD993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838" y="3276096"/>
            <a:ext cx="1941830" cy="2709788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C852779-A320-4ACA-9097-90ACE5AE4942}"/>
              </a:ext>
            </a:extLst>
          </p:cNvPr>
          <p:cNvGrpSpPr/>
          <p:nvPr/>
        </p:nvGrpSpPr>
        <p:grpSpPr>
          <a:xfrm>
            <a:off x="2496457" y="2572085"/>
            <a:ext cx="1407925" cy="856915"/>
            <a:chOff x="2496457" y="2572085"/>
            <a:chExt cx="1407925" cy="856915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7A7D017-E960-4E1A-9A2D-6E6A7AB2E4BF}"/>
                </a:ext>
              </a:extLst>
            </p:cNvPr>
            <p:cNvSpPr txBox="1"/>
            <p:nvPr/>
          </p:nvSpPr>
          <p:spPr>
            <a:xfrm>
              <a:off x="2904112" y="3059668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Klick!</a:t>
              </a: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7B17CE43-639F-49EC-85C7-16E93E721B96}"/>
                </a:ext>
              </a:extLst>
            </p:cNvPr>
            <p:cNvSpPr/>
            <p:nvPr/>
          </p:nvSpPr>
          <p:spPr>
            <a:xfrm>
              <a:off x="2496457" y="2931886"/>
              <a:ext cx="1407925" cy="362857"/>
            </a:xfrm>
            <a:custGeom>
              <a:avLst/>
              <a:gdLst>
                <a:gd name="connsiteX0" fmla="*/ 0 w 1407925"/>
                <a:gd name="connsiteY0" fmla="*/ 319314 h 362857"/>
                <a:gd name="connsiteX1" fmla="*/ 72572 w 1407925"/>
                <a:gd name="connsiteY1" fmla="*/ 232228 h 362857"/>
                <a:gd name="connsiteX2" fmla="*/ 116114 w 1407925"/>
                <a:gd name="connsiteY2" fmla="*/ 188685 h 362857"/>
                <a:gd name="connsiteX3" fmla="*/ 145143 w 1407925"/>
                <a:gd name="connsiteY3" fmla="*/ 145143 h 362857"/>
                <a:gd name="connsiteX4" fmla="*/ 232229 w 1407925"/>
                <a:gd name="connsiteY4" fmla="*/ 87085 h 362857"/>
                <a:gd name="connsiteX5" fmla="*/ 319314 w 1407925"/>
                <a:gd name="connsiteY5" fmla="*/ 58057 h 362857"/>
                <a:gd name="connsiteX6" fmla="*/ 377372 w 1407925"/>
                <a:gd name="connsiteY6" fmla="*/ 43543 h 362857"/>
                <a:gd name="connsiteX7" fmla="*/ 537029 w 1407925"/>
                <a:gd name="connsiteY7" fmla="*/ 0 h 362857"/>
                <a:gd name="connsiteX8" fmla="*/ 1030514 w 1407925"/>
                <a:gd name="connsiteY8" fmla="*/ 14514 h 362857"/>
                <a:gd name="connsiteX9" fmla="*/ 1074057 w 1407925"/>
                <a:gd name="connsiteY9" fmla="*/ 29028 h 362857"/>
                <a:gd name="connsiteX10" fmla="*/ 1190172 w 1407925"/>
                <a:gd name="connsiteY10" fmla="*/ 87085 h 362857"/>
                <a:gd name="connsiteX11" fmla="*/ 1320800 w 1407925"/>
                <a:gd name="connsiteY11" fmla="*/ 188685 h 362857"/>
                <a:gd name="connsiteX12" fmla="*/ 1364343 w 1407925"/>
                <a:gd name="connsiteY12" fmla="*/ 217714 h 362857"/>
                <a:gd name="connsiteX13" fmla="*/ 1393372 w 1407925"/>
                <a:gd name="connsiteY13" fmla="*/ 304800 h 362857"/>
                <a:gd name="connsiteX14" fmla="*/ 1407886 w 1407925"/>
                <a:gd name="connsiteY14" fmla="*/ 362857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7925" h="362857">
                  <a:moveTo>
                    <a:pt x="0" y="319314"/>
                  </a:moveTo>
                  <a:cubicBezTo>
                    <a:pt x="24191" y="290285"/>
                    <a:pt x="47468" y="260470"/>
                    <a:pt x="72572" y="232228"/>
                  </a:cubicBezTo>
                  <a:cubicBezTo>
                    <a:pt x="86209" y="216887"/>
                    <a:pt x="102973" y="204454"/>
                    <a:pt x="116114" y="188685"/>
                  </a:cubicBezTo>
                  <a:cubicBezTo>
                    <a:pt x="127281" y="175284"/>
                    <a:pt x="132015" y="156630"/>
                    <a:pt x="145143" y="145143"/>
                  </a:cubicBezTo>
                  <a:cubicBezTo>
                    <a:pt x="171399" y="122169"/>
                    <a:pt x="199131" y="98118"/>
                    <a:pt x="232229" y="87085"/>
                  </a:cubicBezTo>
                  <a:cubicBezTo>
                    <a:pt x="261257" y="77409"/>
                    <a:pt x="289629" y="65478"/>
                    <a:pt x="319314" y="58057"/>
                  </a:cubicBezTo>
                  <a:cubicBezTo>
                    <a:pt x="338667" y="53219"/>
                    <a:pt x="358265" y="49275"/>
                    <a:pt x="377372" y="43543"/>
                  </a:cubicBezTo>
                  <a:cubicBezTo>
                    <a:pt x="524696" y="-654"/>
                    <a:pt x="404755" y="26454"/>
                    <a:pt x="537029" y="0"/>
                  </a:cubicBezTo>
                  <a:cubicBezTo>
                    <a:pt x="701524" y="4838"/>
                    <a:pt x="866188" y="5632"/>
                    <a:pt x="1030514" y="14514"/>
                  </a:cubicBezTo>
                  <a:cubicBezTo>
                    <a:pt x="1045791" y="15340"/>
                    <a:pt x="1060129" y="22697"/>
                    <a:pt x="1074057" y="29028"/>
                  </a:cubicBezTo>
                  <a:cubicBezTo>
                    <a:pt x="1113452" y="46935"/>
                    <a:pt x="1190172" y="87085"/>
                    <a:pt x="1190172" y="87085"/>
                  </a:cubicBezTo>
                  <a:cubicBezTo>
                    <a:pt x="1258384" y="155299"/>
                    <a:pt x="1216634" y="119241"/>
                    <a:pt x="1320800" y="188685"/>
                  </a:cubicBezTo>
                  <a:lnTo>
                    <a:pt x="1364343" y="217714"/>
                  </a:lnTo>
                  <a:lnTo>
                    <a:pt x="1393372" y="304800"/>
                  </a:lnTo>
                  <a:cubicBezTo>
                    <a:pt x="1409416" y="352932"/>
                    <a:pt x="1407886" y="333044"/>
                    <a:pt x="1407886" y="362857"/>
                  </a:cubicBezTo>
                </a:path>
              </a:pathLst>
            </a:custGeom>
            <a:noFill/>
            <a:ln w="76200">
              <a:solidFill>
                <a:srgbClr val="D40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14DCF1AF-A898-4BA9-BFC1-87C43544D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042" y="2572085"/>
              <a:ext cx="573074" cy="54563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F985240-37D5-4A5B-A7A2-FD00482002E4}"/>
              </a:ext>
            </a:extLst>
          </p:cNvPr>
          <p:cNvGrpSpPr/>
          <p:nvPr/>
        </p:nvGrpSpPr>
        <p:grpSpPr>
          <a:xfrm>
            <a:off x="5279510" y="2556698"/>
            <a:ext cx="1407925" cy="856915"/>
            <a:chOff x="2496457" y="2572085"/>
            <a:chExt cx="1407925" cy="856915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756204C-95D5-41CE-A62C-9BFCDEC0CF92}"/>
                </a:ext>
              </a:extLst>
            </p:cNvPr>
            <p:cNvSpPr txBox="1"/>
            <p:nvPr/>
          </p:nvSpPr>
          <p:spPr>
            <a:xfrm>
              <a:off x="2904112" y="3059668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Klick!</a:t>
              </a: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9628F195-0188-4EB3-AE07-52658DAD2D77}"/>
                </a:ext>
              </a:extLst>
            </p:cNvPr>
            <p:cNvSpPr/>
            <p:nvPr/>
          </p:nvSpPr>
          <p:spPr>
            <a:xfrm>
              <a:off x="2496457" y="2931886"/>
              <a:ext cx="1407925" cy="362857"/>
            </a:xfrm>
            <a:custGeom>
              <a:avLst/>
              <a:gdLst>
                <a:gd name="connsiteX0" fmla="*/ 0 w 1407925"/>
                <a:gd name="connsiteY0" fmla="*/ 319314 h 362857"/>
                <a:gd name="connsiteX1" fmla="*/ 72572 w 1407925"/>
                <a:gd name="connsiteY1" fmla="*/ 232228 h 362857"/>
                <a:gd name="connsiteX2" fmla="*/ 116114 w 1407925"/>
                <a:gd name="connsiteY2" fmla="*/ 188685 h 362857"/>
                <a:gd name="connsiteX3" fmla="*/ 145143 w 1407925"/>
                <a:gd name="connsiteY3" fmla="*/ 145143 h 362857"/>
                <a:gd name="connsiteX4" fmla="*/ 232229 w 1407925"/>
                <a:gd name="connsiteY4" fmla="*/ 87085 h 362857"/>
                <a:gd name="connsiteX5" fmla="*/ 319314 w 1407925"/>
                <a:gd name="connsiteY5" fmla="*/ 58057 h 362857"/>
                <a:gd name="connsiteX6" fmla="*/ 377372 w 1407925"/>
                <a:gd name="connsiteY6" fmla="*/ 43543 h 362857"/>
                <a:gd name="connsiteX7" fmla="*/ 537029 w 1407925"/>
                <a:gd name="connsiteY7" fmla="*/ 0 h 362857"/>
                <a:gd name="connsiteX8" fmla="*/ 1030514 w 1407925"/>
                <a:gd name="connsiteY8" fmla="*/ 14514 h 362857"/>
                <a:gd name="connsiteX9" fmla="*/ 1074057 w 1407925"/>
                <a:gd name="connsiteY9" fmla="*/ 29028 h 362857"/>
                <a:gd name="connsiteX10" fmla="*/ 1190172 w 1407925"/>
                <a:gd name="connsiteY10" fmla="*/ 87085 h 362857"/>
                <a:gd name="connsiteX11" fmla="*/ 1320800 w 1407925"/>
                <a:gd name="connsiteY11" fmla="*/ 188685 h 362857"/>
                <a:gd name="connsiteX12" fmla="*/ 1364343 w 1407925"/>
                <a:gd name="connsiteY12" fmla="*/ 217714 h 362857"/>
                <a:gd name="connsiteX13" fmla="*/ 1393372 w 1407925"/>
                <a:gd name="connsiteY13" fmla="*/ 304800 h 362857"/>
                <a:gd name="connsiteX14" fmla="*/ 1407886 w 1407925"/>
                <a:gd name="connsiteY14" fmla="*/ 362857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7925" h="362857">
                  <a:moveTo>
                    <a:pt x="0" y="319314"/>
                  </a:moveTo>
                  <a:cubicBezTo>
                    <a:pt x="24191" y="290285"/>
                    <a:pt x="47468" y="260470"/>
                    <a:pt x="72572" y="232228"/>
                  </a:cubicBezTo>
                  <a:cubicBezTo>
                    <a:pt x="86209" y="216887"/>
                    <a:pt x="102973" y="204454"/>
                    <a:pt x="116114" y="188685"/>
                  </a:cubicBezTo>
                  <a:cubicBezTo>
                    <a:pt x="127281" y="175284"/>
                    <a:pt x="132015" y="156630"/>
                    <a:pt x="145143" y="145143"/>
                  </a:cubicBezTo>
                  <a:cubicBezTo>
                    <a:pt x="171399" y="122169"/>
                    <a:pt x="199131" y="98118"/>
                    <a:pt x="232229" y="87085"/>
                  </a:cubicBezTo>
                  <a:cubicBezTo>
                    <a:pt x="261257" y="77409"/>
                    <a:pt x="289629" y="65478"/>
                    <a:pt x="319314" y="58057"/>
                  </a:cubicBezTo>
                  <a:cubicBezTo>
                    <a:pt x="338667" y="53219"/>
                    <a:pt x="358265" y="49275"/>
                    <a:pt x="377372" y="43543"/>
                  </a:cubicBezTo>
                  <a:cubicBezTo>
                    <a:pt x="524696" y="-654"/>
                    <a:pt x="404755" y="26454"/>
                    <a:pt x="537029" y="0"/>
                  </a:cubicBezTo>
                  <a:cubicBezTo>
                    <a:pt x="701524" y="4838"/>
                    <a:pt x="866188" y="5632"/>
                    <a:pt x="1030514" y="14514"/>
                  </a:cubicBezTo>
                  <a:cubicBezTo>
                    <a:pt x="1045791" y="15340"/>
                    <a:pt x="1060129" y="22697"/>
                    <a:pt x="1074057" y="29028"/>
                  </a:cubicBezTo>
                  <a:cubicBezTo>
                    <a:pt x="1113452" y="46935"/>
                    <a:pt x="1190172" y="87085"/>
                    <a:pt x="1190172" y="87085"/>
                  </a:cubicBezTo>
                  <a:cubicBezTo>
                    <a:pt x="1258384" y="155299"/>
                    <a:pt x="1216634" y="119241"/>
                    <a:pt x="1320800" y="188685"/>
                  </a:cubicBezTo>
                  <a:lnTo>
                    <a:pt x="1364343" y="217714"/>
                  </a:lnTo>
                  <a:lnTo>
                    <a:pt x="1393372" y="304800"/>
                  </a:lnTo>
                  <a:cubicBezTo>
                    <a:pt x="1409416" y="352932"/>
                    <a:pt x="1407886" y="333044"/>
                    <a:pt x="1407886" y="362857"/>
                  </a:cubicBezTo>
                </a:path>
              </a:pathLst>
            </a:custGeom>
            <a:noFill/>
            <a:ln w="76200">
              <a:solidFill>
                <a:srgbClr val="D40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9E6F84F1-003A-4813-877A-539DF85DE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042" y="2572085"/>
              <a:ext cx="573074" cy="54563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0B9A2D4-FBAD-4DEB-9BC0-1403BF23747C}"/>
              </a:ext>
            </a:extLst>
          </p:cNvPr>
          <p:cNvGrpSpPr/>
          <p:nvPr/>
        </p:nvGrpSpPr>
        <p:grpSpPr>
          <a:xfrm>
            <a:off x="8213014" y="2579733"/>
            <a:ext cx="1407925" cy="856915"/>
            <a:chOff x="2496457" y="2572085"/>
            <a:chExt cx="1407925" cy="856915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64399C84-2A56-41AF-94CB-814ADCEB82FD}"/>
                </a:ext>
              </a:extLst>
            </p:cNvPr>
            <p:cNvSpPr txBox="1"/>
            <p:nvPr/>
          </p:nvSpPr>
          <p:spPr>
            <a:xfrm>
              <a:off x="2904112" y="3059668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Klick!</a:t>
              </a: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D010FA5D-E64B-4A3E-B659-AD21A5527084}"/>
                </a:ext>
              </a:extLst>
            </p:cNvPr>
            <p:cNvSpPr/>
            <p:nvPr/>
          </p:nvSpPr>
          <p:spPr>
            <a:xfrm>
              <a:off x="2496457" y="2931886"/>
              <a:ext cx="1407925" cy="362857"/>
            </a:xfrm>
            <a:custGeom>
              <a:avLst/>
              <a:gdLst>
                <a:gd name="connsiteX0" fmla="*/ 0 w 1407925"/>
                <a:gd name="connsiteY0" fmla="*/ 319314 h 362857"/>
                <a:gd name="connsiteX1" fmla="*/ 72572 w 1407925"/>
                <a:gd name="connsiteY1" fmla="*/ 232228 h 362857"/>
                <a:gd name="connsiteX2" fmla="*/ 116114 w 1407925"/>
                <a:gd name="connsiteY2" fmla="*/ 188685 h 362857"/>
                <a:gd name="connsiteX3" fmla="*/ 145143 w 1407925"/>
                <a:gd name="connsiteY3" fmla="*/ 145143 h 362857"/>
                <a:gd name="connsiteX4" fmla="*/ 232229 w 1407925"/>
                <a:gd name="connsiteY4" fmla="*/ 87085 h 362857"/>
                <a:gd name="connsiteX5" fmla="*/ 319314 w 1407925"/>
                <a:gd name="connsiteY5" fmla="*/ 58057 h 362857"/>
                <a:gd name="connsiteX6" fmla="*/ 377372 w 1407925"/>
                <a:gd name="connsiteY6" fmla="*/ 43543 h 362857"/>
                <a:gd name="connsiteX7" fmla="*/ 537029 w 1407925"/>
                <a:gd name="connsiteY7" fmla="*/ 0 h 362857"/>
                <a:gd name="connsiteX8" fmla="*/ 1030514 w 1407925"/>
                <a:gd name="connsiteY8" fmla="*/ 14514 h 362857"/>
                <a:gd name="connsiteX9" fmla="*/ 1074057 w 1407925"/>
                <a:gd name="connsiteY9" fmla="*/ 29028 h 362857"/>
                <a:gd name="connsiteX10" fmla="*/ 1190172 w 1407925"/>
                <a:gd name="connsiteY10" fmla="*/ 87085 h 362857"/>
                <a:gd name="connsiteX11" fmla="*/ 1320800 w 1407925"/>
                <a:gd name="connsiteY11" fmla="*/ 188685 h 362857"/>
                <a:gd name="connsiteX12" fmla="*/ 1364343 w 1407925"/>
                <a:gd name="connsiteY12" fmla="*/ 217714 h 362857"/>
                <a:gd name="connsiteX13" fmla="*/ 1393372 w 1407925"/>
                <a:gd name="connsiteY13" fmla="*/ 304800 h 362857"/>
                <a:gd name="connsiteX14" fmla="*/ 1407886 w 1407925"/>
                <a:gd name="connsiteY14" fmla="*/ 362857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7925" h="362857">
                  <a:moveTo>
                    <a:pt x="0" y="319314"/>
                  </a:moveTo>
                  <a:cubicBezTo>
                    <a:pt x="24191" y="290285"/>
                    <a:pt x="47468" y="260470"/>
                    <a:pt x="72572" y="232228"/>
                  </a:cubicBezTo>
                  <a:cubicBezTo>
                    <a:pt x="86209" y="216887"/>
                    <a:pt x="102973" y="204454"/>
                    <a:pt x="116114" y="188685"/>
                  </a:cubicBezTo>
                  <a:cubicBezTo>
                    <a:pt x="127281" y="175284"/>
                    <a:pt x="132015" y="156630"/>
                    <a:pt x="145143" y="145143"/>
                  </a:cubicBezTo>
                  <a:cubicBezTo>
                    <a:pt x="171399" y="122169"/>
                    <a:pt x="199131" y="98118"/>
                    <a:pt x="232229" y="87085"/>
                  </a:cubicBezTo>
                  <a:cubicBezTo>
                    <a:pt x="261257" y="77409"/>
                    <a:pt x="289629" y="65478"/>
                    <a:pt x="319314" y="58057"/>
                  </a:cubicBezTo>
                  <a:cubicBezTo>
                    <a:pt x="338667" y="53219"/>
                    <a:pt x="358265" y="49275"/>
                    <a:pt x="377372" y="43543"/>
                  </a:cubicBezTo>
                  <a:cubicBezTo>
                    <a:pt x="524696" y="-654"/>
                    <a:pt x="404755" y="26454"/>
                    <a:pt x="537029" y="0"/>
                  </a:cubicBezTo>
                  <a:cubicBezTo>
                    <a:pt x="701524" y="4838"/>
                    <a:pt x="866188" y="5632"/>
                    <a:pt x="1030514" y="14514"/>
                  </a:cubicBezTo>
                  <a:cubicBezTo>
                    <a:pt x="1045791" y="15340"/>
                    <a:pt x="1060129" y="22697"/>
                    <a:pt x="1074057" y="29028"/>
                  </a:cubicBezTo>
                  <a:cubicBezTo>
                    <a:pt x="1113452" y="46935"/>
                    <a:pt x="1190172" y="87085"/>
                    <a:pt x="1190172" y="87085"/>
                  </a:cubicBezTo>
                  <a:cubicBezTo>
                    <a:pt x="1258384" y="155299"/>
                    <a:pt x="1216634" y="119241"/>
                    <a:pt x="1320800" y="188685"/>
                  </a:cubicBezTo>
                  <a:lnTo>
                    <a:pt x="1364343" y="217714"/>
                  </a:lnTo>
                  <a:lnTo>
                    <a:pt x="1393372" y="304800"/>
                  </a:lnTo>
                  <a:cubicBezTo>
                    <a:pt x="1409416" y="352932"/>
                    <a:pt x="1407886" y="333044"/>
                    <a:pt x="1407886" y="362857"/>
                  </a:cubicBezTo>
                </a:path>
              </a:pathLst>
            </a:custGeom>
            <a:noFill/>
            <a:ln w="76200">
              <a:solidFill>
                <a:srgbClr val="D40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A45C1FD-2279-4BC6-B78C-EFFDD7F00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042" y="2572085"/>
              <a:ext cx="573074" cy="545639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1" name="Fußzeilenplatzhalter 30">
            <a:extLst>
              <a:ext uri="{FF2B5EF4-FFF2-40B4-BE49-F238E27FC236}">
                <a16:creationId xmlns:a16="http://schemas.microsoft.com/office/drawing/2014/main" id="{CFE10F40-FBB0-46F6-9448-A1425406A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48817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D9EAD6-070A-4D67-90B6-BDBA2F141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180" y="365125"/>
            <a:ext cx="10092620" cy="1325563"/>
          </a:xfrm>
        </p:spPr>
        <p:txBody>
          <a:bodyPr>
            <a:normAutofit fontScale="90000"/>
          </a:bodyPr>
          <a:lstStyle/>
          <a:p>
            <a:r>
              <a:rPr lang="de-DE" dirty="0"/>
              <a:t>Beispiel Material-Werkstatt: Eine Wörterliste als Karten, Abs, Spiel, … binnen Sekunden!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43B8989-B334-497A-ADCE-4C60FDC00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058" y="2745350"/>
            <a:ext cx="1845060" cy="265951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747F6C-5499-4140-9E51-3C07258756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9" y="604925"/>
            <a:ext cx="845961" cy="845961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C852779-A320-4ACA-9097-90ACE5AE4942}"/>
              </a:ext>
            </a:extLst>
          </p:cNvPr>
          <p:cNvGrpSpPr/>
          <p:nvPr/>
        </p:nvGrpSpPr>
        <p:grpSpPr>
          <a:xfrm>
            <a:off x="2554514" y="1945875"/>
            <a:ext cx="1407925" cy="856915"/>
            <a:chOff x="2496457" y="2572085"/>
            <a:chExt cx="1407925" cy="856915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37A7D017-E960-4E1A-9A2D-6E6A7AB2E4BF}"/>
                </a:ext>
              </a:extLst>
            </p:cNvPr>
            <p:cNvSpPr txBox="1"/>
            <p:nvPr/>
          </p:nvSpPr>
          <p:spPr>
            <a:xfrm>
              <a:off x="2904112" y="3059668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Klick!</a:t>
              </a:r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7B17CE43-639F-49EC-85C7-16E93E721B96}"/>
                </a:ext>
              </a:extLst>
            </p:cNvPr>
            <p:cNvSpPr/>
            <p:nvPr/>
          </p:nvSpPr>
          <p:spPr>
            <a:xfrm>
              <a:off x="2496457" y="2931886"/>
              <a:ext cx="1407925" cy="362857"/>
            </a:xfrm>
            <a:custGeom>
              <a:avLst/>
              <a:gdLst>
                <a:gd name="connsiteX0" fmla="*/ 0 w 1407925"/>
                <a:gd name="connsiteY0" fmla="*/ 319314 h 362857"/>
                <a:gd name="connsiteX1" fmla="*/ 72572 w 1407925"/>
                <a:gd name="connsiteY1" fmla="*/ 232228 h 362857"/>
                <a:gd name="connsiteX2" fmla="*/ 116114 w 1407925"/>
                <a:gd name="connsiteY2" fmla="*/ 188685 h 362857"/>
                <a:gd name="connsiteX3" fmla="*/ 145143 w 1407925"/>
                <a:gd name="connsiteY3" fmla="*/ 145143 h 362857"/>
                <a:gd name="connsiteX4" fmla="*/ 232229 w 1407925"/>
                <a:gd name="connsiteY4" fmla="*/ 87085 h 362857"/>
                <a:gd name="connsiteX5" fmla="*/ 319314 w 1407925"/>
                <a:gd name="connsiteY5" fmla="*/ 58057 h 362857"/>
                <a:gd name="connsiteX6" fmla="*/ 377372 w 1407925"/>
                <a:gd name="connsiteY6" fmla="*/ 43543 h 362857"/>
                <a:gd name="connsiteX7" fmla="*/ 537029 w 1407925"/>
                <a:gd name="connsiteY7" fmla="*/ 0 h 362857"/>
                <a:gd name="connsiteX8" fmla="*/ 1030514 w 1407925"/>
                <a:gd name="connsiteY8" fmla="*/ 14514 h 362857"/>
                <a:gd name="connsiteX9" fmla="*/ 1074057 w 1407925"/>
                <a:gd name="connsiteY9" fmla="*/ 29028 h 362857"/>
                <a:gd name="connsiteX10" fmla="*/ 1190172 w 1407925"/>
                <a:gd name="connsiteY10" fmla="*/ 87085 h 362857"/>
                <a:gd name="connsiteX11" fmla="*/ 1320800 w 1407925"/>
                <a:gd name="connsiteY11" fmla="*/ 188685 h 362857"/>
                <a:gd name="connsiteX12" fmla="*/ 1364343 w 1407925"/>
                <a:gd name="connsiteY12" fmla="*/ 217714 h 362857"/>
                <a:gd name="connsiteX13" fmla="*/ 1393372 w 1407925"/>
                <a:gd name="connsiteY13" fmla="*/ 304800 h 362857"/>
                <a:gd name="connsiteX14" fmla="*/ 1407886 w 1407925"/>
                <a:gd name="connsiteY14" fmla="*/ 362857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7925" h="362857">
                  <a:moveTo>
                    <a:pt x="0" y="319314"/>
                  </a:moveTo>
                  <a:cubicBezTo>
                    <a:pt x="24191" y="290285"/>
                    <a:pt x="47468" y="260470"/>
                    <a:pt x="72572" y="232228"/>
                  </a:cubicBezTo>
                  <a:cubicBezTo>
                    <a:pt x="86209" y="216887"/>
                    <a:pt x="102973" y="204454"/>
                    <a:pt x="116114" y="188685"/>
                  </a:cubicBezTo>
                  <a:cubicBezTo>
                    <a:pt x="127281" y="175284"/>
                    <a:pt x="132015" y="156630"/>
                    <a:pt x="145143" y="145143"/>
                  </a:cubicBezTo>
                  <a:cubicBezTo>
                    <a:pt x="171399" y="122169"/>
                    <a:pt x="199131" y="98118"/>
                    <a:pt x="232229" y="87085"/>
                  </a:cubicBezTo>
                  <a:cubicBezTo>
                    <a:pt x="261257" y="77409"/>
                    <a:pt x="289629" y="65478"/>
                    <a:pt x="319314" y="58057"/>
                  </a:cubicBezTo>
                  <a:cubicBezTo>
                    <a:pt x="338667" y="53219"/>
                    <a:pt x="358265" y="49275"/>
                    <a:pt x="377372" y="43543"/>
                  </a:cubicBezTo>
                  <a:cubicBezTo>
                    <a:pt x="524696" y="-654"/>
                    <a:pt x="404755" y="26454"/>
                    <a:pt x="537029" y="0"/>
                  </a:cubicBezTo>
                  <a:cubicBezTo>
                    <a:pt x="701524" y="4838"/>
                    <a:pt x="866188" y="5632"/>
                    <a:pt x="1030514" y="14514"/>
                  </a:cubicBezTo>
                  <a:cubicBezTo>
                    <a:pt x="1045791" y="15340"/>
                    <a:pt x="1060129" y="22697"/>
                    <a:pt x="1074057" y="29028"/>
                  </a:cubicBezTo>
                  <a:cubicBezTo>
                    <a:pt x="1113452" y="46935"/>
                    <a:pt x="1190172" y="87085"/>
                    <a:pt x="1190172" y="87085"/>
                  </a:cubicBezTo>
                  <a:cubicBezTo>
                    <a:pt x="1258384" y="155299"/>
                    <a:pt x="1216634" y="119241"/>
                    <a:pt x="1320800" y="188685"/>
                  </a:cubicBezTo>
                  <a:lnTo>
                    <a:pt x="1364343" y="217714"/>
                  </a:lnTo>
                  <a:lnTo>
                    <a:pt x="1393372" y="304800"/>
                  </a:lnTo>
                  <a:cubicBezTo>
                    <a:pt x="1409416" y="352932"/>
                    <a:pt x="1407886" y="333044"/>
                    <a:pt x="1407886" y="362857"/>
                  </a:cubicBezTo>
                </a:path>
              </a:pathLst>
            </a:custGeom>
            <a:noFill/>
            <a:ln w="76200">
              <a:solidFill>
                <a:srgbClr val="D40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14DCF1AF-A898-4BA9-BFC1-87C43544D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042" y="2572085"/>
              <a:ext cx="573074" cy="54563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F985240-37D5-4A5B-A7A2-FD00482002E4}"/>
              </a:ext>
            </a:extLst>
          </p:cNvPr>
          <p:cNvGrpSpPr/>
          <p:nvPr/>
        </p:nvGrpSpPr>
        <p:grpSpPr>
          <a:xfrm>
            <a:off x="5337567" y="1930488"/>
            <a:ext cx="1407925" cy="856915"/>
            <a:chOff x="2496457" y="2572085"/>
            <a:chExt cx="1407925" cy="856915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756204C-95D5-41CE-A62C-9BFCDEC0CF92}"/>
                </a:ext>
              </a:extLst>
            </p:cNvPr>
            <p:cNvSpPr txBox="1"/>
            <p:nvPr/>
          </p:nvSpPr>
          <p:spPr>
            <a:xfrm>
              <a:off x="2904112" y="3059668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Klick!</a:t>
              </a: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9628F195-0188-4EB3-AE07-52658DAD2D77}"/>
                </a:ext>
              </a:extLst>
            </p:cNvPr>
            <p:cNvSpPr/>
            <p:nvPr/>
          </p:nvSpPr>
          <p:spPr>
            <a:xfrm>
              <a:off x="2496457" y="2931886"/>
              <a:ext cx="1407925" cy="362857"/>
            </a:xfrm>
            <a:custGeom>
              <a:avLst/>
              <a:gdLst>
                <a:gd name="connsiteX0" fmla="*/ 0 w 1407925"/>
                <a:gd name="connsiteY0" fmla="*/ 319314 h 362857"/>
                <a:gd name="connsiteX1" fmla="*/ 72572 w 1407925"/>
                <a:gd name="connsiteY1" fmla="*/ 232228 h 362857"/>
                <a:gd name="connsiteX2" fmla="*/ 116114 w 1407925"/>
                <a:gd name="connsiteY2" fmla="*/ 188685 h 362857"/>
                <a:gd name="connsiteX3" fmla="*/ 145143 w 1407925"/>
                <a:gd name="connsiteY3" fmla="*/ 145143 h 362857"/>
                <a:gd name="connsiteX4" fmla="*/ 232229 w 1407925"/>
                <a:gd name="connsiteY4" fmla="*/ 87085 h 362857"/>
                <a:gd name="connsiteX5" fmla="*/ 319314 w 1407925"/>
                <a:gd name="connsiteY5" fmla="*/ 58057 h 362857"/>
                <a:gd name="connsiteX6" fmla="*/ 377372 w 1407925"/>
                <a:gd name="connsiteY6" fmla="*/ 43543 h 362857"/>
                <a:gd name="connsiteX7" fmla="*/ 537029 w 1407925"/>
                <a:gd name="connsiteY7" fmla="*/ 0 h 362857"/>
                <a:gd name="connsiteX8" fmla="*/ 1030514 w 1407925"/>
                <a:gd name="connsiteY8" fmla="*/ 14514 h 362857"/>
                <a:gd name="connsiteX9" fmla="*/ 1074057 w 1407925"/>
                <a:gd name="connsiteY9" fmla="*/ 29028 h 362857"/>
                <a:gd name="connsiteX10" fmla="*/ 1190172 w 1407925"/>
                <a:gd name="connsiteY10" fmla="*/ 87085 h 362857"/>
                <a:gd name="connsiteX11" fmla="*/ 1320800 w 1407925"/>
                <a:gd name="connsiteY11" fmla="*/ 188685 h 362857"/>
                <a:gd name="connsiteX12" fmla="*/ 1364343 w 1407925"/>
                <a:gd name="connsiteY12" fmla="*/ 217714 h 362857"/>
                <a:gd name="connsiteX13" fmla="*/ 1393372 w 1407925"/>
                <a:gd name="connsiteY13" fmla="*/ 304800 h 362857"/>
                <a:gd name="connsiteX14" fmla="*/ 1407886 w 1407925"/>
                <a:gd name="connsiteY14" fmla="*/ 362857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7925" h="362857">
                  <a:moveTo>
                    <a:pt x="0" y="319314"/>
                  </a:moveTo>
                  <a:cubicBezTo>
                    <a:pt x="24191" y="290285"/>
                    <a:pt x="47468" y="260470"/>
                    <a:pt x="72572" y="232228"/>
                  </a:cubicBezTo>
                  <a:cubicBezTo>
                    <a:pt x="86209" y="216887"/>
                    <a:pt x="102973" y="204454"/>
                    <a:pt x="116114" y="188685"/>
                  </a:cubicBezTo>
                  <a:cubicBezTo>
                    <a:pt x="127281" y="175284"/>
                    <a:pt x="132015" y="156630"/>
                    <a:pt x="145143" y="145143"/>
                  </a:cubicBezTo>
                  <a:cubicBezTo>
                    <a:pt x="171399" y="122169"/>
                    <a:pt x="199131" y="98118"/>
                    <a:pt x="232229" y="87085"/>
                  </a:cubicBezTo>
                  <a:cubicBezTo>
                    <a:pt x="261257" y="77409"/>
                    <a:pt x="289629" y="65478"/>
                    <a:pt x="319314" y="58057"/>
                  </a:cubicBezTo>
                  <a:cubicBezTo>
                    <a:pt x="338667" y="53219"/>
                    <a:pt x="358265" y="49275"/>
                    <a:pt x="377372" y="43543"/>
                  </a:cubicBezTo>
                  <a:cubicBezTo>
                    <a:pt x="524696" y="-654"/>
                    <a:pt x="404755" y="26454"/>
                    <a:pt x="537029" y="0"/>
                  </a:cubicBezTo>
                  <a:cubicBezTo>
                    <a:pt x="701524" y="4838"/>
                    <a:pt x="866188" y="5632"/>
                    <a:pt x="1030514" y="14514"/>
                  </a:cubicBezTo>
                  <a:cubicBezTo>
                    <a:pt x="1045791" y="15340"/>
                    <a:pt x="1060129" y="22697"/>
                    <a:pt x="1074057" y="29028"/>
                  </a:cubicBezTo>
                  <a:cubicBezTo>
                    <a:pt x="1113452" y="46935"/>
                    <a:pt x="1190172" y="87085"/>
                    <a:pt x="1190172" y="87085"/>
                  </a:cubicBezTo>
                  <a:cubicBezTo>
                    <a:pt x="1258384" y="155299"/>
                    <a:pt x="1216634" y="119241"/>
                    <a:pt x="1320800" y="188685"/>
                  </a:cubicBezTo>
                  <a:lnTo>
                    <a:pt x="1364343" y="217714"/>
                  </a:lnTo>
                  <a:lnTo>
                    <a:pt x="1393372" y="304800"/>
                  </a:lnTo>
                  <a:cubicBezTo>
                    <a:pt x="1409416" y="352932"/>
                    <a:pt x="1407886" y="333044"/>
                    <a:pt x="1407886" y="362857"/>
                  </a:cubicBezTo>
                </a:path>
              </a:pathLst>
            </a:custGeom>
            <a:noFill/>
            <a:ln w="76200">
              <a:solidFill>
                <a:srgbClr val="D40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9E6F84F1-003A-4813-877A-539DF85DE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042" y="2572085"/>
              <a:ext cx="573074" cy="545639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0B9A2D4-FBAD-4DEB-9BC0-1403BF23747C}"/>
              </a:ext>
            </a:extLst>
          </p:cNvPr>
          <p:cNvGrpSpPr/>
          <p:nvPr/>
        </p:nvGrpSpPr>
        <p:grpSpPr>
          <a:xfrm>
            <a:off x="8271071" y="1953523"/>
            <a:ext cx="1407925" cy="856915"/>
            <a:chOff x="2496457" y="2572085"/>
            <a:chExt cx="1407925" cy="856915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64399C84-2A56-41AF-94CB-814ADCEB82FD}"/>
                </a:ext>
              </a:extLst>
            </p:cNvPr>
            <p:cNvSpPr txBox="1"/>
            <p:nvPr/>
          </p:nvSpPr>
          <p:spPr>
            <a:xfrm>
              <a:off x="2904112" y="3059668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Klick!</a:t>
              </a: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D010FA5D-E64B-4A3E-B659-AD21A5527084}"/>
                </a:ext>
              </a:extLst>
            </p:cNvPr>
            <p:cNvSpPr/>
            <p:nvPr/>
          </p:nvSpPr>
          <p:spPr>
            <a:xfrm>
              <a:off x="2496457" y="2931886"/>
              <a:ext cx="1407925" cy="362857"/>
            </a:xfrm>
            <a:custGeom>
              <a:avLst/>
              <a:gdLst>
                <a:gd name="connsiteX0" fmla="*/ 0 w 1407925"/>
                <a:gd name="connsiteY0" fmla="*/ 319314 h 362857"/>
                <a:gd name="connsiteX1" fmla="*/ 72572 w 1407925"/>
                <a:gd name="connsiteY1" fmla="*/ 232228 h 362857"/>
                <a:gd name="connsiteX2" fmla="*/ 116114 w 1407925"/>
                <a:gd name="connsiteY2" fmla="*/ 188685 h 362857"/>
                <a:gd name="connsiteX3" fmla="*/ 145143 w 1407925"/>
                <a:gd name="connsiteY3" fmla="*/ 145143 h 362857"/>
                <a:gd name="connsiteX4" fmla="*/ 232229 w 1407925"/>
                <a:gd name="connsiteY4" fmla="*/ 87085 h 362857"/>
                <a:gd name="connsiteX5" fmla="*/ 319314 w 1407925"/>
                <a:gd name="connsiteY5" fmla="*/ 58057 h 362857"/>
                <a:gd name="connsiteX6" fmla="*/ 377372 w 1407925"/>
                <a:gd name="connsiteY6" fmla="*/ 43543 h 362857"/>
                <a:gd name="connsiteX7" fmla="*/ 537029 w 1407925"/>
                <a:gd name="connsiteY7" fmla="*/ 0 h 362857"/>
                <a:gd name="connsiteX8" fmla="*/ 1030514 w 1407925"/>
                <a:gd name="connsiteY8" fmla="*/ 14514 h 362857"/>
                <a:gd name="connsiteX9" fmla="*/ 1074057 w 1407925"/>
                <a:gd name="connsiteY9" fmla="*/ 29028 h 362857"/>
                <a:gd name="connsiteX10" fmla="*/ 1190172 w 1407925"/>
                <a:gd name="connsiteY10" fmla="*/ 87085 h 362857"/>
                <a:gd name="connsiteX11" fmla="*/ 1320800 w 1407925"/>
                <a:gd name="connsiteY11" fmla="*/ 188685 h 362857"/>
                <a:gd name="connsiteX12" fmla="*/ 1364343 w 1407925"/>
                <a:gd name="connsiteY12" fmla="*/ 217714 h 362857"/>
                <a:gd name="connsiteX13" fmla="*/ 1393372 w 1407925"/>
                <a:gd name="connsiteY13" fmla="*/ 304800 h 362857"/>
                <a:gd name="connsiteX14" fmla="*/ 1407886 w 1407925"/>
                <a:gd name="connsiteY14" fmla="*/ 362857 h 36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7925" h="362857">
                  <a:moveTo>
                    <a:pt x="0" y="319314"/>
                  </a:moveTo>
                  <a:cubicBezTo>
                    <a:pt x="24191" y="290285"/>
                    <a:pt x="47468" y="260470"/>
                    <a:pt x="72572" y="232228"/>
                  </a:cubicBezTo>
                  <a:cubicBezTo>
                    <a:pt x="86209" y="216887"/>
                    <a:pt x="102973" y="204454"/>
                    <a:pt x="116114" y="188685"/>
                  </a:cubicBezTo>
                  <a:cubicBezTo>
                    <a:pt x="127281" y="175284"/>
                    <a:pt x="132015" y="156630"/>
                    <a:pt x="145143" y="145143"/>
                  </a:cubicBezTo>
                  <a:cubicBezTo>
                    <a:pt x="171399" y="122169"/>
                    <a:pt x="199131" y="98118"/>
                    <a:pt x="232229" y="87085"/>
                  </a:cubicBezTo>
                  <a:cubicBezTo>
                    <a:pt x="261257" y="77409"/>
                    <a:pt x="289629" y="65478"/>
                    <a:pt x="319314" y="58057"/>
                  </a:cubicBezTo>
                  <a:cubicBezTo>
                    <a:pt x="338667" y="53219"/>
                    <a:pt x="358265" y="49275"/>
                    <a:pt x="377372" y="43543"/>
                  </a:cubicBezTo>
                  <a:cubicBezTo>
                    <a:pt x="524696" y="-654"/>
                    <a:pt x="404755" y="26454"/>
                    <a:pt x="537029" y="0"/>
                  </a:cubicBezTo>
                  <a:cubicBezTo>
                    <a:pt x="701524" y="4838"/>
                    <a:pt x="866188" y="5632"/>
                    <a:pt x="1030514" y="14514"/>
                  </a:cubicBezTo>
                  <a:cubicBezTo>
                    <a:pt x="1045791" y="15340"/>
                    <a:pt x="1060129" y="22697"/>
                    <a:pt x="1074057" y="29028"/>
                  </a:cubicBezTo>
                  <a:cubicBezTo>
                    <a:pt x="1113452" y="46935"/>
                    <a:pt x="1190172" y="87085"/>
                    <a:pt x="1190172" y="87085"/>
                  </a:cubicBezTo>
                  <a:cubicBezTo>
                    <a:pt x="1258384" y="155299"/>
                    <a:pt x="1216634" y="119241"/>
                    <a:pt x="1320800" y="188685"/>
                  </a:cubicBezTo>
                  <a:lnTo>
                    <a:pt x="1364343" y="217714"/>
                  </a:lnTo>
                  <a:lnTo>
                    <a:pt x="1393372" y="304800"/>
                  </a:lnTo>
                  <a:cubicBezTo>
                    <a:pt x="1409416" y="352932"/>
                    <a:pt x="1407886" y="333044"/>
                    <a:pt x="1407886" y="362857"/>
                  </a:cubicBezTo>
                </a:path>
              </a:pathLst>
            </a:custGeom>
            <a:noFill/>
            <a:ln w="76200">
              <a:solidFill>
                <a:srgbClr val="D4005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A45C1FD-2279-4BC6-B78C-EFFDD7F00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042" y="2572085"/>
              <a:ext cx="573074" cy="54563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2CCB3152-50D1-4C41-9698-0151A5C3E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387" y="2676181"/>
            <a:ext cx="1938452" cy="27743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185F7C3-96F6-48EE-9FC2-1D79BEF2F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992" y="2745351"/>
            <a:ext cx="1805769" cy="270519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BED89DB-4906-49D7-9BCF-7D0BD8A38C3D}"/>
              </a:ext>
            </a:extLst>
          </p:cNvPr>
          <p:cNvSpPr txBox="1"/>
          <p:nvPr/>
        </p:nvSpPr>
        <p:spPr>
          <a:xfrm>
            <a:off x="1041457" y="5729855"/>
            <a:ext cx="1017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D40050"/>
                </a:solidFill>
              </a:rPr>
              <a:t>Fertig ist die Unterrichtsvorbereitung! Von Einführung bis Lerntheke!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2B5CEB9C-18CD-42A8-9F9F-CC6DA1A2F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423" y="2653146"/>
            <a:ext cx="1947183" cy="2836907"/>
          </a:xfrm>
          <a:prstGeom prst="rect">
            <a:avLst/>
          </a:prstGeom>
        </p:spPr>
      </p:pic>
      <p:sp>
        <p:nvSpPr>
          <p:cNvPr id="32" name="Fußzeilenplatzhalter 31">
            <a:extLst>
              <a:ext uri="{FF2B5EF4-FFF2-40B4-BE49-F238E27FC236}">
                <a16:creationId xmlns:a16="http://schemas.microsoft.com/office/drawing/2014/main" id="{3ACFB781-5D38-4918-9B2E-9DE521795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Bilder und Screenshots aus zabulo - http://www.paedalogis.com</a:t>
            </a:r>
          </a:p>
        </p:txBody>
      </p:sp>
    </p:spTree>
    <p:extLst>
      <p:ext uri="{BB962C8B-B14F-4D97-AF65-F5344CB8AC3E}">
        <p14:creationId xmlns:p14="http://schemas.microsoft.com/office/powerpoint/2010/main" val="201091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enutzerdefiniert 10">
      <a:dk1>
        <a:sysClr val="windowText" lastClr="000000"/>
      </a:dk1>
      <a:lt1>
        <a:sysClr val="window" lastClr="FFFFFF"/>
      </a:lt1>
      <a:dk2>
        <a:srgbClr val="2C507D"/>
      </a:dk2>
      <a:lt2>
        <a:srgbClr val="E6E8E7"/>
      </a:lt2>
      <a:accent1>
        <a:srgbClr val="0A60A4"/>
      </a:accent1>
      <a:accent2>
        <a:srgbClr val="16213D"/>
      </a:accent2>
      <a:accent3>
        <a:srgbClr val="348DD0"/>
      </a:accent3>
      <a:accent4>
        <a:srgbClr val="EA0025"/>
      </a:accent4>
      <a:accent5>
        <a:srgbClr val="691B2A"/>
      </a:accent5>
      <a:accent6>
        <a:srgbClr val="6EAC1C"/>
      </a:accent6>
      <a:hlink>
        <a:srgbClr val="0A60A4"/>
      </a:hlink>
      <a:folHlink>
        <a:srgbClr val="0A60A4"/>
      </a:folHlink>
    </a:clrScheme>
    <a:fontScheme name="Benutzerdefiniert 2">
      <a:majorFont>
        <a:latin typeface="Satero Sans LT Pro"/>
        <a:ea typeface=""/>
        <a:cs typeface=""/>
      </a:majorFont>
      <a:minorFont>
        <a:latin typeface="Segoe UI Emoj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1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A386540-11BE-409B-9D4F-BA7689ABA78B}">
  <we:reference id="wa104051163" version="1.2.0.3" store="de-D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28622957-67e8-48a4-ab4c-5fde7a477855}" enabled="1" method="Standard" siteId="{5c02c378-3f03-4695-909a-c9e5fc20f9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2440</Words>
  <Application>Microsoft Office PowerPoint</Application>
  <PresentationFormat>Breitbild</PresentationFormat>
  <Paragraphs>276</Paragraphs>
  <Slides>49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49</vt:i4>
      </vt:variant>
    </vt:vector>
  </HeadingPairs>
  <TitlesOfParts>
    <vt:vector size="58" baseType="lpstr">
      <vt:lpstr>Arial</vt:lpstr>
      <vt:lpstr>Calibri</vt:lpstr>
      <vt:lpstr>Calibri Light</vt:lpstr>
      <vt:lpstr>Humanst521 BT</vt:lpstr>
      <vt:lpstr>Satero Sans LT Pro</vt:lpstr>
      <vt:lpstr>Segoe UI Emoji</vt:lpstr>
      <vt:lpstr>Wingdings</vt:lpstr>
      <vt:lpstr>Larissa</vt:lpstr>
      <vt:lpstr>1_Office Theme</vt:lpstr>
      <vt:lpstr>PowerPoint-Präsentation</vt:lpstr>
      <vt:lpstr>Individuelle Lernwege – Wie geht das?</vt:lpstr>
      <vt:lpstr>PowerPoint-Präsentation</vt:lpstr>
      <vt:lpstr>PowerPoint-Präsentation</vt:lpstr>
      <vt:lpstr>Individuelle Materialien erstellen für …</vt:lpstr>
      <vt:lpstr>Arbeitsblätter, Spiele, Tests und digitale Spiele</vt:lpstr>
      <vt:lpstr>PowerPoint-Präsentation</vt:lpstr>
      <vt:lpstr>Eine Wörterliste als Arbeitsblatt, Spiel, Screening oder Computerspiel – binnen Sekunden!</vt:lpstr>
      <vt:lpstr>Beispiel Material-Werkstatt: Eine Wörterliste als Karten, Abs, Spiel, … binnen Sekunden!</vt:lpstr>
      <vt:lpstr>PowerPoint-Präsentation</vt:lpstr>
      <vt:lpstr>4 Schritte:  In 30 Sekunden zum fertigen Material!</vt:lpstr>
      <vt:lpstr>PowerPoint-Präsentation</vt:lpstr>
      <vt:lpstr>PowerPoint-Präsentation</vt:lpstr>
      <vt:lpstr>Suchfunktionen, Beispiele:</vt:lpstr>
      <vt:lpstr>Layouts</vt:lpstr>
      <vt:lpstr>Seiten fertigstellen</vt:lpstr>
      <vt:lpstr>PowerPoint-Präsentation</vt:lpstr>
      <vt:lpstr>PowerPoint-Präsentation</vt:lpstr>
      <vt:lpstr>Grundgedanke: Spiel als Lernform  (Kirch/Reber 2014)</vt:lpstr>
      <vt:lpstr>Zabulo Spiel-Werkstatt</vt:lpstr>
      <vt:lpstr>Wörtertreppe</vt:lpstr>
      <vt:lpstr>Flipper</vt:lpstr>
      <vt:lpstr>Lupenzauber</vt:lpstr>
      <vt:lpstr>Spielmaterialien: Alltagszubehör</vt:lpstr>
      <vt:lpstr>Farbig oder schwarz-weiß</vt:lpstr>
      <vt:lpstr>2 Spielvarianten: Wort – Bild </vt:lpstr>
      <vt:lpstr>Anleitungen in einfacher Sprache</vt:lpstr>
      <vt:lpstr>Blankovorlagen ausdrucken</vt:lpstr>
      <vt:lpstr>Lösungs- oder Schreibblätter</vt:lpstr>
      <vt:lpstr>Passung über Aktionsfelder</vt:lpstr>
      <vt:lpstr>Tipp: Plexiglasplatte statt laminieren!</vt:lpstr>
      <vt:lpstr>Tipp: Differenzierung quantitativ: Spiellänge</vt:lpstr>
      <vt:lpstr>PowerPoint-Präsentation</vt:lpstr>
      <vt:lpstr>PowerPoint-Präsentation</vt:lpstr>
      <vt:lpstr>Verschiedene Spielformen</vt:lpstr>
      <vt:lpstr>Unmittelbares Feedback</vt:lpstr>
      <vt:lpstr>Fertig – Sprechen – weiter!</vt:lpstr>
      <vt:lpstr>PowerPoint-Präsentation</vt:lpstr>
      <vt:lpstr>PowerPoint-Präsentation</vt:lpstr>
      <vt:lpstr>Sprachverständnis</vt:lpstr>
      <vt:lpstr>Leseverständnis – Rechtschreiben – aktiver Wortschatz</vt:lpstr>
      <vt:lpstr>PowerPoint-Präsentation</vt:lpstr>
      <vt:lpstr>PowerPoint-Präsentation</vt:lpstr>
      <vt:lpstr>Erklärvideo: </vt:lpstr>
      <vt:lpstr>Zabulo gibt es auch als App</vt:lpstr>
      <vt:lpstr>Lesetipp: Diklusive Lernwelten</vt:lpstr>
      <vt:lpstr>Lesetipp Wortschatz-förderung u.a. mit zabulo: mitSprache</vt:lpstr>
      <vt:lpstr>Literatur</vt:lpstr>
      <vt:lpstr>Rechtehinweis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Karin Reber</dc:creator>
  <cp:lastModifiedBy>Karin Reber</cp:lastModifiedBy>
  <cp:revision>80</cp:revision>
  <dcterms:created xsi:type="dcterms:W3CDTF">2014-12-31T10:03:08Z</dcterms:created>
  <dcterms:modified xsi:type="dcterms:W3CDTF">2026-01-30T08:50:43Z</dcterms:modified>
</cp:coreProperties>
</file>